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 type="custom"/>
  <p:notesSz cx="12192000" cy="6858000"/>
  <p:embeddedFontLst>
    <p:embeddedFont>
      <p:font typeface="Syncopate" charset="-122" pitchFamily="34"/>
      <p:regular r:id="rId27"/>
    </p:embeddedFont>
    <p:embeddedFont>
      <p:font typeface="Almarai" charset="-122" pitchFamily="34"/>
      <p:regular r:id="rId28"/>
    </p:embeddedFont>
    <p:embeddedFont>
      <p:font typeface="Anton" charset="-122" pitchFamily="34"/>
      <p:regular r:id="rId2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font" Target="fonts/font1.fntdata"/><Relationship Id="rId28" Type="http://schemas.openxmlformats.org/officeDocument/2006/relationships/font" Target="fonts/font2.fntdata"/><Relationship Id="rId29" Type="http://schemas.openxmlformats.org/officeDocument/2006/relationships/font" Target="fonts/font3.fntdata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1.jpg"/><Relationship Id="rId3" Type="http://schemas.openxmlformats.org/officeDocument/2006/relationships/image" Target="../media/image2_2.jpg"/><Relationship Id="rId4" Type="http://schemas.openxmlformats.org/officeDocument/2006/relationships/image" Target="../media/image2_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Relationship Id="rId5" Type="http://schemas.openxmlformats.org/officeDocument/2006/relationships/hyperlink" Target="https://pro3boxing.com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2.jpg"/><Relationship Id="rId3" Type="http://schemas.openxmlformats.org/officeDocument/2006/relationships/image" Target="../media/image7_2.jpg"/><Relationship Id="rId4" Type="http://schemas.openxmlformats.org/officeDocument/2006/relationships/image" Target="../media/image3_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jpg"/><Relationship Id="rId3" Type="http://schemas.openxmlformats.org/officeDocument/2006/relationships/image" Target="../media/image8_2.jpg"/><Relationship Id="rId4" Type="http://schemas.openxmlformats.org/officeDocument/2006/relationships/image" Target="../media/image2_2.jpg"/><Relationship Id="rId5" Type="http://schemas.openxmlformats.org/officeDocument/2006/relationships/image" Target="../media/image3_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2.jpg"/><Relationship Id="rId3" Type="http://schemas.openxmlformats.org/officeDocument/2006/relationships/image" Target="../media/image3_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pener-aerial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;p1"/>
          <p:cNvPicPr/>
          <p:nvPr/>
        </p:nvPicPr>
        <p:blipFill>
          <a:blip r:embed="rId2"/>
          <a:srcRect t="0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Google Shape;13;p1"/>
          <p:cNvSpPr txBox="1"/>
          <p:nvPr/>
        </p:nvSpPr>
        <p:spPr>
          <a:xfrm>
            <a:off x="2057400" y="558800"/>
            <a:ext cx="4826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8D97AC"/>
                </a:solidFill>
                <a:latin typeface="Almarai"/>
                <a:ea typeface="Almarai"/>
              </a:rPr>
              <a:t>SPORTS PROMOTIONS ×</a:t>
            </a:r>
            <a:endParaRPr lang="en-US" sz="2400" noProof="1"/>
          </a:p>
        </p:txBody>
      </p:sp>
      <p:sp>
        <p:nvSpPr>
          <p:cNvPr id="4" name="Google Shape;13b;p1"/>
          <p:cNvSpPr txBox="1"/>
          <p:nvPr/>
        </p:nvSpPr>
        <p:spPr>
          <a:xfrm>
            <a:off x="8382000" y="558800"/>
            <a:ext cx="1651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8D97AC"/>
                </a:solidFill>
                <a:latin typeface="Almarai"/>
                <a:ea typeface="Almarai"/>
              </a:rPr>
              <a:t>GROUP</a:t>
            </a:r>
            <a:endParaRPr lang="en-US" sz="2400" noProof="1"/>
          </a:p>
        </p:txBody>
      </p:sp>
      <p:sp>
        <p:nvSpPr>
          <p:cNvPr id="5" name="Google Shape;14;p1"/>
          <p:cNvSpPr/>
          <p:nvPr>
            <p:extLst>
              <p:ext uri="{F5677B7D-0D2A-4D9B-9A5C-6D8D7D0E5A5D}">
                <pptd:line encoding="base64url">eyJ2aWV3Qm94IjpbMTIwLDJdLCJwb2ludHMiOiIwLDEgMTIwLDEiLCJjdXJ2ZSI6InNoYXJwIn0</pptd:line>
              </p:ext>
            </p:extLst>
          </p:nvPr>
        </p:nvSpPr>
        <p:spPr>
          <a:xfrm>
            <a:off x="711200" y="1371600"/>
            <a:ext cx="1524000" cy="25400"/>
          </a:xfrm>
          <a:custGeom>
            <a:avLst/>
            <a:gdLst/>
            <a:ahLst/>
            <a:cxnLst/>
            <a:rect l="l" t="t" r="r" b="b"/>
            <a:pathLst>
              <a:path w="120" h="2">
                <a:moveTo>
                  <a:pt x="0" y="1"/>
                </a:moveTo>
                <a:lnTo>
                  <a:pt x="12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Google Shape;15;p1"/>
          <p:cNvSpPr txBox="1"/>
          <p:nvPr/>
        </p:nvSpPr>
        <p:spPr>
          <a:xfrm>
            <a:off x="711200" y="22352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مقترح مقدَّم إلى المملكة المغربية</a:t>
            </a:r>
            <a:endParaRPr lang="en-US" sz="1100" noProof="1"/>
          </a:p>
        </p:txBody>
      </p:sp>
      <p:sp>
        <p:nvSpPr>
          <p:cNvPr id="7" name="Google Shape;16;p1"/>
          <p:cNvSpPr txBox="1"/>
          <p:nvPr/>
        </p:nvSpPr>
        <p:spPr>
          <a:xfrm>
            <a:off x="660400" y="2870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5500" noProof="1" b="1" i="0">
                <a:solidFill>
                  <a:srgbClr val="FFFFFF"/>
                </a:solidFill>
                <a:latin typeface="Almarai"/>
                <a:ea typeface="Almarai"/>
              </a:rPr>
              <a:t>NIGHT OF CHAMPIONS</a:t>
            </a:r>
            <a:endParaRPr lang="en-US" sz="5500" noProof="1"/>
          </a:p>
        </p:txBody>
      </p:sp>
      <p:sp>
        <p:nvSpPr>
          <p:cNvPr id="8" name="Google Shape;17;p1"/>
          <p:cNvSpPr txBox="1"/>
          <p:nvPr/>
        </p:nvSpPr>
        <p:spPr>
          <a:xfrm>
            <a:off x="660400" y="3632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6100" noProof="1" b="1" i="0">
                <a:solidFill>
                  <a:srgbClr val="2E5BFF"/>
                </a:solidFill>
                <a:latin typeface="Almarai"/>
                <a:ea typeface="Almarai"/>
              </a:rPr>
              <a:t>RABAT</a:t>
            </a:r>
            <a:r>
              <a:rPr lang="en-US" sz="6100" noProof="1" b="1" i="0">
                <a:solidFill>
                  <a:srgbClr val="FFFFFF"/>
                </a:solidFill>
                <a:latin typeface="Almarai"/>
                <a:ea typeface="Almarai"/>
              </a:rPr>
              <a:t> · 2027</a:t>
            </a:r>
            <a:endParaRPr lang="en-US" sz="6100" noProof="1"/>
          </a:p>
        </p:txBody>
      </p:sp>
      <p:sp>
        <p:nvSpPr>
          <p:cNvPr id="9" name="Google Shape;18;p1"/>
          <p:cNvSpPr txBox="1"/>
          <p:nvPr/>
        </p:nvSpPr>
        <p:spPr>
          <a:xfrm>
            <a:off x="711200" y="4978400"/>
            <a:ext cx="889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500" noProof="1" i="0">
                <a:solidFill>
                  <a:srgbClr val="C3CADB"/>
                </a:solidFill>
                <a:latin typeface="Almarai"/>
                <a:ea typeface="Almarai"/>
              </a:rPr>
              <a:t>بطاقة نزالات بمستوى عالمي وعرض موسيقي ضخم في الملعب — </a:t>
            </a:r>
            <a:r>
              <a:rPr lang="en-US" sz="1500" noProof="1" b="1" i="0">
                <a:solidFill>
                  <a:srgbClr val="C3CADB"/>
                </a:solidFill>
                <a:latin typeface="Almarai"/>
                <a:ea typeface="Almarai"/>
              </a:rPr>
              <a:t>ملعب الأمير مولاي عبد الله · 67,700 متفرج</a:t>
            </a:r>
            <a:endParaRPr lang="en-US" sz="1500" noProof="1"/>
          </a:p>
        </p:txBody>
      </p:sp>
      <p:sp>
        <p:nvSpPr>
          <p:cNvPr id="10" name="Google Shape;19;p1"/>
          <p:cNvSpPr/>
          <p:nvPr>
            <p:extLst>
              <p:ext uri="{F5677B7D-0D2A-4D9B-9A5C-6D8D7D0E5A5D}">
                <pptd:line encoding="base64url">eyJ2aWV3Qm94IjpbODQ4LDFdLCJwb2ludHMiOiIwLDAgODQ4LDAiLCJjdXJ2ZSI6InNoYXJwIn0</pptd:line>
              </p:ext>
            </p:extLst>
          </p:nvPr>
        </p:nvSpPr>
        <p:spPr>
          <a:xfrm>
            <a:off x="711200" y="5740400"/>
            <a:ext cx="10769600" cy="12700"/>
          </a:xfrm>
          <a:custGeom>
            <a:avLst/>
            <a:gdLst/>
            <a:ahLst/>
            <a:cxnLst/>
            <a:rect l="l" t="t" r="r" b="b"/>
            <a:pathLst>
              <a:path w="848" h="1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w="12700">
            <a:solidFill>
              <a:srgbClr val="2A3450"/>
            </a:solidFill>
          </a:ln>
        </p:spPr>
      </p:sp>
      <p:sp>
        <p:nvSpPr>
          <p:cNvPr id="11" name="Google Shape;20;p1"/>
          <p:cNvSpPr txBox="1"/>
          <p:nvPr/>
        </p:nvSpPr>
        <p:spPr>
          <a:xfrm>
            <a:off x="711200" y="5918200"/>
            <a:ext cx="787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PROMOTED BY ELITE SPORTS PROMOTIONS &amp; MARITA GROUP</a:t>
            </a:r>
            <a:endParaRPr lang="en-US" sz="900" noProof="1"/>
          </a:p>
        </p:txBody>
      </p:sp>
      <p:sp>
        <p:nvSpPr>
          <p:cNvPr id="12" name="Google Shape;21;p1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سري وخاص</a:t>
            </a:r>
            <a:endParaRPr lang="en-US" sz="900" noProof="1"/>
          </a:p>
        </p:txBody>
      </p:sp>
      <p:pic>
        <p:nvPicPr>
          <p:cNvPr id="13" name="Google Shape;22;p1"/>
          <p:cNvPicPr/>
          <p:nvPr/>
        </p:nvPicPr>
        <p:blipFill>
          <a:blip r:embed="rId3"/>
          <a:stretch>
            <a:fillRect/>
          </a:stretch>
        </p:blipFill>
        <p:spPr>
          <a:xfrm>
            <a:off x="711200" y="5448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4" name="Google Shape;23;p1"/>
          <p:cNvPicPr/>
          <p:nvPr/>
        </p:nvPicPr>
        <p:blipFill>
          <a:blip r:embed="rId4"/>
          <a:stretch>
            <a:fillRect/>
          </a:stretch>
        </p:blipFill>
        <p:spPr>
          <a:xfrm>
            <a:off x="6807200" y="571500"/>
            <a:ext cx="1422400" cy="40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الفرصة</a:t>
            </a:r>
            <a:endParaRPr lang="en-US" sz="1100" noProof="1"/>
          </a:p>
        </p:txBody>
      </p:sp>
      <p:sp>
        <p:nvSpPr>
          <p:cNvPr id="3" name="Google Shape;30;p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600" noProof="1" i="0">
                <a:solidFill>
                  <a:srgbClr val="FFFFFF"/>
                </a:solidFill>
                <a:latin typeface="Almarai"/>
                <a:ea typeface="Almarai"/>
              </a:rPr>
              <a:t>عرض عالمي المستوى، </a:t>
            </a:r>
            <a:r>
              <a:rPr lang="en-US" sz="2600" noProof="1" i="0">
                <a:solidFill>
                  <a:srgbClr val="2E5BFF"/>
                </a:solidFill>
                <a:latin typeface="Almarai"/>
                <a:ea typeface="Almarai"/>
              </a:rPr>
              <a:t>صُمم من أجل الرباط</a:t>
            </a:r>
            <a:endParaRPr lang="en-US" sz="2600" noProof="1"/>
          </a:p>
        </p:txBody>
      </p:sp>
      <p:sp>
        <p:nvSpPr>
          <p:cNvPr id="4" name="Google Shape;31;p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Google Shape;32;p2"/>
          <p:cNvSpPr txBox="1"/>
          <p:nvPr/>
        </p:nvSpPr>
        <p:spPr>
          <a:xfrm>
            <a:off x="609600" y="2108200"/>
            <a:ext cx="6350000" cy="218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لقد فُتحت فرصة، عبر 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مجموعة ماريتا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، لإحضار عرض Elite للملاكمة في الملاعب إلى 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الرباط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بطاقة نزالات بمستوى عالمي تمتزج بموسيقى على مستوى الملاعب، أمام جمهور قوامه 67,700 متفرج.</a:t>
            </a:r>
            <a:endParaRPr lang="en-US" sz="1300" noProof="1"/>
          </a:p>
          <a:p>
            <a:pPr algn="r" marL="0" marR="0">
              <a:lnSpc>
                <a:spcPct val="155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مجموعة ماريتا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هي إحدى أعرق مجموعات الأعمال في المغرب، وتجلب 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علاقات مباشرة مع الحكومة ودعماً للتمويل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. أما Elite فتجلب النزالات والفنانين وآلة البث.</a:t>
            </a:r>
            <a:endParaRPr lang="en-US" sz="1300" noProof="1"/>
          </a:p>
        </p:txBody>
      </p:sp>
      <p:sp>
        <p:nvSpPr>
          <p:cNvPr id="6" name="Google Shape;33;p2"/>
          <p:cNvSpPr txBox="1"/>
          <p:nvPr/>
        </p:nvSpPr>
        <p:spPr>
          <a:xfrm>
            <a:off x="609600" y="44704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الصيغة المجرَّبة</a:t>
            </a:r>
            <a:endParaRPr lang="en-US" sz="1000" noProof="1"/>
          </a:p>
        </p:txBody>
      </p:sp>
      <p:sp>
        <p:nvSpPr>
          <p:cNvPr id="7" name="Google Shape;34;p2"/>
          <p:cNvSpPr txBox="1"/>
          <p:nvPr/>
        </p:nvSpPr>
        <p:spPr>
          <a:xfrm>
            <a:off x="609600" y="4749800"/>
            <a:ext cx="6350000" cy="109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الملاكمة + الموسيقى هي الطريقة لملء ملعب كامل. بطاقة نزالات بمستوى عالمي تمنح الليلة مصداقيتها الرياضية؛ وفنان عالمي في الصدارة ودي جي مشهور عالمياً يحوّلانها إلى حدث وطني — وتستضيف الليلة الظهور الأول لملاكمة PRO 3، أكثر صيغ الملاكمة الجديدة إثارة منذ عقود.</a:t>
            </a:r>
            <a:endParaRPr lang="en-US" sz="1250" noProof="1"/>
          </a:p>
        </p:txBody>
      </p:sp>
      <p:sp>
        <p:nvSpPr>
          <p:cNvPr id="8" name="Google Shape;35;p2"/>
          <p:cNvSpPr txBox="1"/>
          <p:nvPr/>
        </p:nvSpPr>
        <p:spPr>
          <a:xfrm>
            <a:off x="609600" y="5969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تتوفر توقعات مالية مفصّلة للشركاء الحكوميين عند الطلب.</a:t>
            </a:r>
            <a:endParaRPr lang="en-US" sz="900" noProof="1"/>
          </a:p>
        </p:txBody>
      </p:sp>
      <p:sp>
        <p:nvSpPr>
          <p:cNvPr id="9" name="Google Shape;36;p2"/>
          <p:cNvSpPr/>
          <p:nvPr>
            <p:extLst>
              <p:ext uri="{F5677B7D-0D2A-4D9B-9A5C-6D8D7D0E5A5D}">
                <pptd:line encoding="base64url">eyJ2aWV3Qm94IjpbMzEyLDFdLCJwb2ludHMiOiIwLDAgMzEyLDAiLCJjdXJ2ZSI6InNoYXJwIn0</pptd:line>
              </p:ext>
            </p:extLst>
          </p:nvPr>
        </p:nvSpPr>
        <p:spPr>
          <a:xfrm>
            <a:off x="7620000" y="2184400"/>
            <a:ext cx="3962400" cy="12700"/>
          </a:xfrm>
          <a:custGeom>
            <a:avLst/>
            <a:gdLst/>
            <a:ahLst/>
            <a:cxnLst/>
            <a:rect l="l" t="t" r="r" b="b"/>
            <a:pathLst>
              <a:path w="312" h="1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10" name="Google Shape;37;p2"/>
          <p:cNvSpPr txBox="1"/>
          <p:nvPr/>
        </p:nvSpPr>
        <p:spPr>
          <a:xfrm>
            <a:off x="7620000" y="23368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4400" noProof="1" i="0">
                <a:solidFill>
                  <a:srgbClr val="FFFFFF"/>
                </a:solidFill>
                <a:latin typeface="Almarai"/>
                <a:ea typeface="Almarai"/>
              </a:rPr>
              <a:t>67,700</a:t>
            </a:r>
            <a:endParaRPr lang="en-US" sz="4400" noProof="1"/>
          </a:p>
        </p:txBody>
      </p:sp>
      <p:sp>
        <p:nvSpPr>
          <p:cNvPr id="11" name="Google Shape;38;p2"/>
          <p:cNvSpPr txBox="1"/>
          <p:nvPr/>
        </p:nvSpPr>
        <p:spPr>
          <a:xfrm>
            <a:off x="10236200" y="24130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السعة الكاملة في ملعب الأمير مولاي عبد الله</a:t>
            </a:r>
            <a:endParaRPr lang="en-US" sz="900" noProof="1"/>
          </a:p>
        </p:txBody>
      </p:sp>
      <p:sp>
        <p:nvSpPr>
          <p:cNvPr id="12" name="Google Shape;39;p2"/>
          <p:cNvSpPr txBox="1"/>
          <p:nvPr/>
        </p:nvSpPr>
        <p:spPr>
          <a:xfrm>
            <a:off x="7620000" y="34036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4400" noProof="1" i="0">
                <a:solidFill>
                  <a:srgbClr val="2E5BFF"/>
                </a:solidFill>
                <a:latin typeface="Almarai"/>
                <a:ea typeface="Almarai"/>
              </a:rPr>
              <a:t>6</a:t>
            </a:r>
            <a:endParaRPr lang="en-US" sz="4400" noProof="1"/>
          </a:p>
        </p:txBody>
      </p:sp>
      <p:sp>
        <p:nvSpPr>
          <p:cNvPr id="13" name="Google Shape;40;p2"/>
          <p:cNvSpPr txBox="1"/>
          <p:nvPr/>
        </p:nvSpPr>
        <p:spPr>
          <a:xfrm>
            <a:off x="10236200" y="34798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نزالات 50-50 في بطاقة الظهور الأول لـ PRO 3</a:t>
            </a:r>
            <a:endParaRPr lang="en-US" sz="900" noProof="1"/>
          </a:p>
        </p:txBody>
      </p:sp>
      <p:sp>
        <p:nvSpPr>
          <p:cNvPr id="14" name="Google Shape;41;p2"/>
          <p:cNvSpPr txBox="1"/>
          <p:nvPr/>
        </p:nvSpPr>
        <p:spPr>
          <a:xfrm>
            <a:off x="7620000" y="44704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4400" noProof="1" i="0">
                <a:solidFill>
                  <a:srgbClr val="FFFFFF"/>
                </a:solidFill>
                <a:latin typeface="Almarai"/>
                <a:ea typeface="Almarai"/>
              </a:rPr>
              <a:t>200</a:t>
            </a:r>
            <a:endParaRPr lang="en-US" sz="4400" noProof="1"/>
          </a:p>
        </p:txBody>
      </p:sp>
      <p:sp>
        <p:nvSpPr>
          <p:cNvPr id="15" name="Google Shape;42;p2"/>
          <p:cNvSpPr txBox="1"/>
          <p:nvPr/>
        </p:nvSpPr>
        <p:spPr>
          <a:xfrm>
            <a:off x="10236200" y="45466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وفد دولي قوي — من الملاكمين إلى طواقم البث</a:t>
            </a:r>
            <a:endParaRPr lang="en-US" sz="900" noProof="1"/>
          </a:p>
        </p:txBody>
      </p:sp>
      <p:sp>
        <p:nvSpPr>
          <p:cNvPr id="16" name="Google Shape;43;p2"/>
          <p:cNvSpPr/>
          <p:nvPr>
            <p:extLst>
              <p:ext uri="{F5677B7D-0D2A-4D9B-9A5C-6D8D7D0E5A5D}">
                <pptd:line encoding="base64url">eyJ2aWV3Qm94IjpbMzEyLDFdLCJwb2ludHMiOiIwLDAgMzEyLDAiLCJjdXJ2ZSI6InNoYXJwIn0</pptd:line>
              </p:ext>
            </p:extLst>
          </p:nvPr>
        </p:nvSpPr>
        <p:spPr>
          <a:xfrm>
            <a:off x="7620000" y="5384800"/>
            <a:ext cx="3962400" cy="12700"/>
          </a:xfrm>
          <a:custGeom>
            <a:avLst/>
            <a:gdLst/>
            <a:ahLst/>
            <a:cxnLst/>
            <a:rect l="l" t="t" r="r" b="b"/>
            <a:pathLst>
              <a:path w="312" h="1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Google Shape;44;p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45;p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46;p2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1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الحجة الاستراتيجية</a:t>
            </a:r>
            <a:endParaRPr lang="en-US" sz="1100" noProof="1"/>
          </a:p>
        </p:txBody>
      </p:sp>
      <p:sp>
        <p:nvSpPr>
          <p:cNvPr id="3" name="n1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لماذا المغرب،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ولماذا الآن</a:t>
            </a:r>
            <a:endParaRPr lang="en-US" sz="3000" noProof="1"/>
          </a:p>
        </p:txBody>
      </p:sp>
      <p:sp>
        <p:nvSpPr>
          <p:cNvPr id="4" name="n1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1-s1num"/>
          <p:cNvSpPr txBox="1"/>
          <p:nvPr/>
        </p:nvSpPr>
        <p:spPr>
          <a:xfrm>
            <a:off x="6096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400" noProof="1">
                <a:solidFill>
                  <a:srgbClr val="FFFFFF"/>
                </a:solidFill>
                <a:latin typeface="Almarai"/>
                <a:ea typeface="Almarai"/>
              </a:rPr>
              <a:t>26M</a:t>
            </a:r>
            <a:endParaRPr lang="en-US" sz="3400" noProof="1"/>
          </a:p>
        </p:txBody>
      </p:sp>
      <p:sp>
        <p:nvSpPr>
          <p:cNvPr id="6" name="n1-s1label"/>
          <p:cNvSpPr txBox="1"/>
          <p:nvPr/>
        </p:nvSpPr>
        <p:spPr>
          <a:xfrm>
            <a:off x="6096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الطموح السياحي</a:t>
            </a:r>
            <a:endParaRPr lang="en-US" sz="1000" noProof="1"/>
          </a:p>
        </p:txBody>
      </p:sp>
      <p:sp>
        <p:nvSpPr>
          <p:cNvPr id="7" name="n1-s1body"/>
          <p:cNvSpPr txBox="1"/>
          <p:nvPr/>
        </p:nvSpPr>
        <p:spPr>
          <a:xfrm>
            <a:off x="6096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عدد السياح المستهدف بحلول 2030 في إطار الرؤية السياحية الوطنية للمغرب.</a:t>
            </a:r>
            <a:endParaRPr lang="en-US" sz="1150" noProof="1"/>
          </a:p>
        </p:txBody>
      </p:sp>
      <p:sp>
        <p:nvSpPr>
          <p:cNvPr id="8" name="n1-s2num"/>
          <p:cNvSpPr txBox="1"/>
          <p:nvPr/>
        </p:nvSpPr>
        <p:spPr>
          <a:xfrm>
            <a:off x="43942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400" noProof="1">
                <a:solidFill>
                  <a:srgbClr val="2E5BFF"/>
                </a:solidFill>
                <a:latin typeface="Almarai"/>
                <a:ea typeface="Almarai"/>
              </a:rPr>
              <a:t>~20M</a:t>
            </a:r>
            <a:endParaRPr lang="en-US" sz="3400" noProof="1"/>
          </a:p>
        </p:txBody>
      </p:sp>
      <p:sp>
        <p:nvSpPr>
          <p:cNvPr id="9" name="n1-s2label"/>
          <p:cNvSpPr txBox="1"/>
          <p:nvPr/>
        </p:nvSpPr>
        <p:spPr>
          <a:xfrm>
            <a:off x="43942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زخم قياسي</a:t>
            </a:r>
            <a:endParaRPr lang="en-US" sz="1000" noProof="1"/>
          </a:p>
        </p:txBody>
      </p:sp>
      <p:sp>
        <p:nvSpPr>
          <p:cNvPr id="10" name="n1-s2body"/>
          <p:cNvSpPr txBox="1"/>
          <p:nvPr/>
        </p:nvSpPr>
        <p:spPr>
          <a:xfrm>
            <a:off x="43942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زائر استقبلهم المغرب في عام 2025 القياسي، وفقاً لوزارة السياحة.</a:t>
            </a:r>
            <a:endParaRPr lang="en-US" sz="1150" noProof="1"/>
          </a:p>
        </p:txBody>
      </p:sp>
      <p:sp>
        <p:nvSpPr>
          <p:cNvPr id="11" name="n1-s3num"/>
          <p:cNvSpPr txBox="1"/>
          <p:nvPr/>
        </p:nvSpPr>
        <p:spPr>
          <a:xfrm>
            <a:off x="81788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400" noProof="1">
                <a:solidFill>
                  <a:srgbClr val="FFFFFF"/>
                </a:solidFill>
                <a:latin typeface="Almarai"/>
                <a:ea typeface="Almarai"/>
              </a:rPr>
              <a:t>2030</a:t>
            </a:r>
            <a:endParaRPr lang="en-US" sz="3400" noProof="1"/>
          </a:p>
        </p:txBody>
      </p:sp>
      <p:sp>
        <p:nvSpPr>
          <p:cNvPr id="12" name="n1-s3label"/>
          <p:cNvSpPr txBox="1"/>
          <p:nvPr/>
        </p:nvSpPr>
        <p:spPr>
          <a:xfrm>
            <a:off x="81788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منصة كأس العالم</a:t>
            </a:r>
            <a:endParaRPr lang="en-US" sz="1000" noProof="1"/>
          </a:p>
        </p:txBody>
      </p:sp>
      <p:sp>
        <p:nvSpPr>
          <p:cNvPr id="13" name="n1-s3body"/>
          <p:cNvSpPr txBox="1"/>
          <p:nvPr/>
        </p:nvSpPr>
        <p:spPr>
          <a:xfrm>
            <a:off x="81788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يستضيف المغرب كأس العالم FIFA 2030 بالمشاركة، ويبني إرثاً دائماً للأحداث الكبرى.</a:t>
            </a:r>
            <a:endParaRPr lang="en-US" sz="1150" noProof="1"/>
          </a:p>
        </p:txBody>
      </p:sp>
      <p:sp>
        <p:nvSpPr>
          <p:cNvPr id="14" name="n1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318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15" name="n1-body"/>
          <p:cNvSpPr txBox="1"/>
          <p:nvPr/>
        </p:nvSpPr>
        <p:spPr>
          <a:xfrm>
            <a:off x="609600" y="4546600"/>
            <a:ext cx="10972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تقع Night of Champions 2027 بالضبط بين تسارع السياحة المغربية وكأس العالم 2030 — اختبار تجاري لعمليات الملاعب وسرد البث والضيافة وتحويل الجماهير الدولية، يُقام على أصول وطنية تملكها المملكة أصلاً.</a:t>
            </a:r>
            <a:endParaRPr lang="en-US" sz="1250" noProof="1"/>
          </a:p>
          <a:p>
            <a:pPr algn="r" marL="0" marR="0">
              <a:lnSpc>
                <a:spcPct val="155000"/>
              </a:lnSpc>
              <a:spcBef>
                <a:spcPts val="900"/>
              </a:spcBef>
            </a:pP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المقترح: تحويل دعم الحدث إلى سياحة قابلة للقياس ومشتريات محلية ووظائف وظهور للوجهة — وإنشاء فعالية سنوية قابلة للتكرار تعزز مؤهلات الرباط في الأحداث الكبرى قبل 2030.</a:t>
            </a:r>
            <a:endParaRPr lang="en-US" sz="1250" noProof="1"/>
          </a:p>
        </p:txBody>
      </p:sp>
      <p:sp>
        <p:nvSpPr>
          <p:cNvPr id="16" name="n1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n1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8" name="n1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9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;p3"/>
          <p:cNvPicPr/>
          <p:nvPr/>
        </p:nvPicPr>
        <p:blipFill>
          <a:blip r:embed="rId2"/>
          <a:srcRect l="25297" r="25297"/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  <a:ln>
            <a:noFill/>
          </a:ln>
        </p:spPr>
      </p:pic>
      <p:sp>
        <p:nvSpPr>
          <p:cNvPr id="3" name="Google Shape;52;p3"/>
          <p:cNvSpPr/>
          <p:nvPr/>
        </p:nvSpPr>
        <p:spPr>
          <a:xfrm>
            <a:off x="5588000" y="0"/>
            <a:ext cx="3048000" cy="6858000"/>
          </a:xfrm>
          <a:prstGeom prst="rect">
            <a:avLst/>
          </a:prstGeom>
          <a:gradFill rotWithShape="1">
            <a:gsLst>
              <a:gs pos="0">
                <a:srgbClr val="05070E"/>
              </a:gs>
              <a:gs pos="100000">
                <a:srgbClr val="05070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Google Shape;53;p3"/>
          <p:cNvSpPr txBox="1"/>
          <p:nvPr/>
        </p:nvSpPr>
        <p:spPr>
          <a:xfrm>
            <a:off x="7366000" y="6451600"/>
            <a:ext cx="4572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50" noProof="1" i="0">
                <a:solidFill>
                  <a:srgbClr val="8D97AC"/>
                </a:solidFill>
                <a:latin typeface="Almarai"/>
                <a:ea typeface="Almarai"/>
              </a:rPr>
              <a:t>برج حسان · الرباط</a:t>
            </a:r>
            <a:endParaRPr lang="en-US" sz="850" noProof="1"/>
          </a:p>
        </p:txBody>
      </p:sp>
      <p:sp>
        <p:nvSpPr>
          <p:cNvPr id="5" name="Google Shape;54;p3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Google Shape;56;p3"/>
          <p:cNvSpPr txBox="1"/>
          <p:nvPr/>
        </p:nvSpPr>
        <p:spPr>
          <a:xfrm>
            <a:off x="609600" y="939800"/>
            <a:ext cx="584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المدينة المضيفة</a:t>
            </a:r>
            <a:endParaRPr lang="en-US" sz="1100" noProof="1"/>
          </a:p>
        </p:txBody>
      </p:sp>
      <p:sp>
        <p:nvSpPr>
          <p:cNvPr id="7" name="Google Shape;57;p3"/>
          <p:cNvSpPr txBox="1"/>
          <p:nvPr/>
        </p:nvSpPr>
        <p:spPr>
          <a:xfrm>
            <a:off x="609600" y="1193800"/>
            <a:ext cx="609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12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لماذا الرباط،</a:t>
            </a:r>
            <a:endParaRPr lang="en-US" sz="3000" noProof="1"/>
          </a:p>
          <a:p>
            <a:pPr algn="r" marL="0" marR="0">
              <a:lnSpc>
                <a:spcPct val="112000"/>
              </a:lnSpc>
            </a:pP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ولماذا الآن</a:t>
            </a:r>
            <a:endParaRPr lang="en-US" sz="3000" noProof="1"/>
          </a:p>
        </p:txBody>
      </p:sp>
      <p:sp>
        <p:nvSpPr>
          <p:cNvPr id="8" name="Google Shape;58;p3"/>
          <p:cNvSpPr/>
          <p:nvPr/>
        </p:nvSpPr>
        <p:spPr>
          <a:xfrm>
            <a:off x="609600" y="26162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9" name="Google Shape;59;p3"/>
          <p:cNvSpPr txBox="1"/>
          <p:nvPr/>
        </p:nvSpPr>
        <p:spPr>
          <a:xfrm>
            <a:off x="842010" y="3710940"/>
            <a:ext cx="5842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سوق حفلات موسيقية مُثبت.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قدّم Robbie Williams مؤخراً عرضاً أمام استجابة هائلة في المغرب — فالبلد يحتشد بقوة للفنانين العالميين، ولدينا علاقة قائمة مع إدارته.</a:t>
            </a:r>
            <a:endParaRPr lang="en-US" sz="1300" noProof="1"/>
          </a:p>
        </p:txBody>
      </p:sp>
      <p:sp>
        <p:nvSpPr>
          <p:cNvPr id="10" name="Google Shape;60;p3"/>
          <p:cNvSpPr/>
          <p:nvPr/>
        </p:nvSpPr>
        <p:spPr>
          <a:xfrm>
            <a:off x="609600" y="374396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11" name="Google Shape;61;p3"/>
          <p:cNvSpPr txBox="1"/>
          <p:nvPr/>
        </p:nvSpPr>
        <p:spPr>
          <a:xfrm>
            <a:off x="838200" y="259715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أيقونة وطنية جديدة كلياً.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ملعب الأمير مولاي عبد الله بسعة 67,700 مقعد — الحلبة الوطنية للمملكة المُعاد بناؤها حديثاً — مسرح رائع لحفل موسيقي مباشر ولنزال على لقب عالمي على حد سواء.</a:t>
            </a:r>
            <a:endParaRPr lang="en-US" sz="1300" noProof="1"/>
          </a:p>
        </p:txBody>
      </p:sp>
      <p:sp>
        <p:nvSpPr>
          <p:cNvPr id="12" name="Google Shape;62;p3"/>
          <p:cNvSpPr/>
          <p:nvPr/>
        </p:nvSpPr>
        <p:spPr>
          <a:xfrm>
            <a:off x="609600" y="48768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13" name="Google Shape;63;p3"/>
          <p:cNvSpPr txBox="1"/>
          <p:nvPr/>
        </p:nvSpPr>
        <p:spPr>
          <a:xfrm>
            <a:off x="838200" y="486918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وصول مدمج على أعلى مستوى.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اتصالات مجموعة ماريتا المباشرة بالحكومة تُبعد المخاطر عن مفاوضات الملعب والأمن والطيران والبث — وهي الأمور التي تستغرق عادة من المنظمين سنوات.</a:t>
            </a:r>
            <a:endParaRPr lang="en-US" sz="1300" noProof="1"/>
          </a:p>
        </p:txBody>
      </p:sp>
      <p:sp>
        <p:nvSpPr>
          <p:cNvPr id="14" name="Google Shape;64;p3"/>
          <p:cNvSpPr/>
          <p:nvPr>
            <p:extLst>
              <p:ext uri="{F5677B7D-0D2A-4D9B-9A5C-6D8D7D0E5A5D}">
                <pptd:line encoding="base64url">eyJ2aWV3Qm94IjpbNDgwLDFdLCJwb2ludHMiOiIwLDAgNDgwLDAiLCJjdXJ2ZSI6InNoYXJwIn0</pptd:line>
              </p:ext>
            </p:extLst>
          </p:nvPr>
        </p:nvSpPr>
        <p:spPr>
          <a:xfrm>
            <a:off x="609600" y="6451600"/>
            <a:ext cx="6096000" cy="12700"/>
          </a:xfrm>
          <a:custGeom>
            <a:avLst/>
            <a:gdLst/>
            <a:ahLst/>
            <a:cxnLst/>
            <a:rect l="l" t="t" r="r" b="b"/>
            <a:pathLst>
              <a:path w="480" h="1">
                <a:moveTo>
                  <a:pt x="0" y="0"/>
                </a:moveTo>
                <a:lnTo>
                  <a:pt x="480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5" name="Google Shape;65;p3"/>
          <p:cNvSpPr txBox="1"/>
          <p:nvPr/>
        </p:nvSpPr>
        <p:spPr>
          <a:xfrm>
            <a:off x="609600" y="6565900"/>
            <a:ext cx="6096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</a:t>
            </a:r>
            <a:endParaRPr lang="en-US" sz="900" noProof="1"/>
          </a:p>
        </p:txBody>
      </p:sp>
      <p:pic>
        <p:nvPicPr>
          <p:cNvPr id="16" name="Google Shape;66;p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50927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;p4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72;p4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74;p4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مفهوم الحدث</a:t>
            </a:r>
            <a:endParaRPr lang="en-US" sz="1100" noProof="1"/>
          </a:p>
        </p:txBody>
      </p:sp>
      <p:sp>
        <p:nvSpPr>
          <p:cNvPr id="5" name="Google Shape;75;p4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عرضان.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ليلة واحدة.</a:t>
            </a:r>
            <a:endParaRPr lang="en-US" sz="3000" noProof="1"/>
          </a:p>
        </p:txBody>
      </p:sp>
      <p:sp>
        <p:nvSpPr>
          <p:cNvPr id="6" name="Google Shape;76;p4"/>
          <p:cNvSpPr txBox="1"/>
          <p:nvPr/>
        </p:nvSpPr>
        <p:spPr>
          <a:xfrm>
            <a:off x="609600" y="1803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350" noProof="1" i="0">
                <a:solidFill>
                  <a:srgbClr val="C3CADB"/>
                </a:solidFill>
                <a:latin typeface="Almarai"/>
                <a:ea typeface="Almarai"/>
              </a:rPr>
              <a:t>تقدّم بطاقة النزالات الإثارة الرياضية؛ وتحمل الموسيقى الليلة إلى ما بعد الجرس الأخير — وترفع مبيعات التذاكر إلى ما بعد 67,700.</a:t>
            </a:r>
            <a:endParaRPr lang="en-US" sz="1350" noProof="1"/>
          </a:p>
        </p:txBody>
      </p:sp>
      <p:sp>
        <p:nvSpPr>
          <p:cNvPr id="7" name="Google Shape;77;p4"/>
          <p:cNvSpPr txBox="1"/>
          <p:nvPr/>
        </p:nvSpPr>
        <p:spPr>
          <a:xfrm>
            <a:off x="6096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الجزء الأول — النزالات</a:t>
            </a:r>
            <a:endParaRPr lang="en-US" sz="1700" noProof="1"/>
          </a:p>
        </p:txBody>
      </p:sp>
      <p:sp>
        <p:nvSpPr>
          <p:cNvPr id="8" name="Google Shape;78;p4"/>
          <p:cNvSpPr/>
          <p:nvPr>
            <p:extLst>
              <p:ext uri="{F5677B7D-0D2A-4D9B-9A5C-6D8D7D0E5A5D}">
                <pptd:line encoding="base64url">eyJ2aWV3Qm94IjpbMzYwLDJdLCJwb2ludHMiOiIwLDEgMzYwLDEiLCJjdXJ2ZSI6InNoYXJwIn0</pptd:line>
              </p:ext>
            </p:extLst>
          </p:nvPr>
        </p:nvSpPr>
        <p:spPr>
          <a:xfrm>
            <a:off x="609600" y="2844800"/>
            <a:ext cx="4572000" cy="25400"/>
          </a:xfrm>
          <a:custGeom>
            <a:avLst/>
            <a:gdLst/>
            <a:ahLst/>
            <a:cxnLst/>
            <a:rect l="l" t="t" r="r" b="b"/>
            <a:pathLst>
              <a:path w="360" h="2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w="25400">
            <a:solidFill>
              <a:srgbClr val="E63329"/>
            </a:solidFill>
          </a:ln>
        </p:spPr>
      </p:sp>
      <p:sp>
        <p:nvSpPr>
          <p:cNvPr id="9" name="Google Shape;79;p4"/>
          <p:cNvSpPr txBox="1"/>
          <p:nvPr/>
        </p:nvSpPr>
        <p:spPr>
          <a:xfrm>
            <a:off x="6096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نزال رئيسي بمستوى عالمي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الحدث الرئيسي، مُتنازع عليه بمستوى عالمي حقيقي</a:t>
            </a:r>
            <a:endParaRPr lang="en-US" sz="1300" noProof="1"/>
          </a:p>
          <a:p>
            <a:pPr algn="r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نزالان رئيسيان مشتركان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عمق وقوة تحت العنوان الرئيسي</a:t>
            </a:r>
            <a:endParaRPr lang="en-US" sz="1300" noProof="1"/>
          </a:p>
          <a:p>
            <a:pPr algn="r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إطلاق PRO 3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ستة نزالات 50-50 متكافئة تُدشّن أكثر صيغ الملاكمة الجديدة إثارة منذ عقود — </a:t>
            </a:r>
            <a:r>
              <a:rPr lang="en-US" sz="1300" noProof="1" i="0" u="sng">
                <a:solidFill>
                  <a:srgbClr val="0563C1"/>
                </a:solidFill>
                <a:latin typeface="Almarai"/>
                <a:ea typeface="Almarai"/>
                <a:hlinkClick r:id="rId5"/>
              </a:rPr>
              <a:t>pro3boxing.com</a:t>
            </a:r>
            <a:endParaRPr lang="en-US" sz="1300" noProof="1"/>
          </a:p>
          <a:p>
            <a:pPr algn="r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بطاقة تمهيدية من أربعة نزالات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أمسية كاملة منذ الجرس الأول</a:t>
            </a:r>
            <a:endParaRPr lang="en-US" sz="1300" noProof="1"/>
          </a:p>
        </p:txBody>
      </p:sp>
      <p:sp>
        <p:nvSpPr>
          <p:cNvPr id="10" name="Google Shape;80;p4"/>
          <p:cNvSpPr/>
          <p:nvPr/>
        </p:nvSpPr>
        <p:spPr>
          <a:xfrm>
            <a:off x="5562600" y="2997200"/>
            <a:ext cx="1066800" cy="1066800"/>
          </a:xfrm>
          <a:prstGeom prst="donut">
            <a:avLst>
              <a:gd name="adj" fmla="val 8000"/>
            </a:avLst>
          </a:prstGeom>
          <a:solidFill>
            <a:srgbClr val="2E5BFF"/>
          </a:solidFill>
          <a:ln>
            <a:noFill/>
          </a:ln>
        </p:spPr>
      </p:sp>
      <p:sp>
        <p:nvSpPr>
          <p:cNvPr id="11" name="Google Shape;81;p4"/>
          <p:cNvSpPr txBox="1"/>
          <p:nvPr/>
        </p:nvSpPr>
        <p:spPr>
          <a:xfrm>
            <a:off x="5562600" y="2997200"/>
            <a:ext cx="10668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Anton"/>
                <a:ea typeface="Anton"/>
              </a:rPr>
              <a:t>+</a:t>
            </a:r>
            <a:endParaRPr lang="en-US" sz="2400" noProof="1"/>
          </a:p>
        </p:txBody>
      </p:sp>
      <p:sp>
        <p:nvSpPr>
          <p:cNvPr id="12" name="Google Shape;82;p4"/>
          <p:cNvSpPr txBox="1"/>
          <p:nvPr/>
        </p:nvSpPr>
        <p:spPr>
          <a:xfrm>
            <a:off x="5181600" y="4241800"/>
            <a:ext cx="1828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تذكرة واحدة</a:t>
            </a:r>
            <a:endParaRPr lang="en-US" sz="900" noProof="1"/>
          </a:p>
          <a:p>
            <a:pPr algn="ct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ملعب واحد</a:t>
            </a:r>
            <a:endParaRPr lang="en-US" sz="900" noProof="1"/>
          </a:p>
        </p:txBody>
      </p:sp>
      <p:sp>
        <p:nvSpPr>
          <p:cNvPr id="13" name="Google Shape;83;p4"/>
          <p:cNvSpPr txBox="1"/>
          <p:nvPr/>
        </p:nvSpPr>
        <p:spPr>
          <a:xfrm>
            <a:off x="70104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الجزء الثاني — الموسيقى</a:t>
            </a:r>
            <a:endParaRPr lang="en-US" sz="1700" noProof="1"/>
          </a:p>
        </p:txBody>
      </p:sp>
      <p:sp>
        <p:nvSpPr>
          <p:cNvPr id="14" name="Google Shape;84;p4"/>
          <p:cNvSpPr/>
          <p:nvPr>
            <p:extLst>
              <p:ext uri="{F5677B7D-0D2A-4D9B-9A5C-6D8D7D0E5A5D}">
                <pptd:line encoding="base64url">eyJ2aWV3Qm94IjpbMzYwLDJdLCJwb2ludHMiOiIwLDEgMzYwLDEiLCJjdXJ2ZSI6InNoYXJwIn0</pptd:line>
              </p:ext>
            </p:extLst>
          </p:nvPr>
        </p:nvSpPr>
        <p:spPr>
          <a:xfrm>
            <a:off x="7010400" y="2844800"/>
            <a:ext cx="4572000" cy="25400"/>
          </a:xfrm>
          <a:custGeom>
            <a:avLst/>
            <a:gdLst/>
            <a:ahLst/>
            <a:cxnLst/>
            <a:rect l="l" t="t" r="r" b="b"/>
            <a:pathLst>
              <a:path w="360" h="2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5" name="Google Shape;85;p4"/>
          <p:cNvSpPr txBox="1"/>
          <p:nvPr/>
        </p:nvSpPr>
        <p:spPr>
          <a:xfrm>
            <a:off x="70104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Robbie Williams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عرض عالمي رئيسي؛ نجم مُثبت في المغرب، مع خط مباشر إلى إدارته</a:t>
            </a:r>
            <a:endParaRPr lang="en-US" sz="1300" noProof="1"/>
          </a:p>
          <a:p>
            <a:pPr algn="r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Charlotte de Witte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أبرز دي جي تكنو في العالم تختم الليلة بعد الجرس الأخير</a:t>
            </a:r>
            <a:endParaRPr lang="en-US" sz="1300" noProof="1"/>
          </a:p>
          <a:p>
            <a:pPr algn="r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Almarai"/>
                <a:ea typeface="Almarai"/>
              </a:rPr>
              <a:t>تجهيز كامل للملعب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 — إنتاج موسيقي مصمم خصيصاً على أرضية الملعب</a:t>
            </a:r>
            <a:endParaRPr lang="en-US" sz="1300" noProof="1"/>
          </a:p>
        </p:txBody>
      </p:sp>
      <p:sp>
        <p:nvSpPr>
          <p:cNvPr id="16" name="Google Shape;86;p4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68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Google Shape;87;p4"/>
          <p:cNvSpPr txBox="1"/>
          <p:nvPr/>
        </p:nvSpPr>
        <p:spPr>
          <a:xfrm>
            <a:off x="609600" y="586740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8D97AC"/>
                </a:solidFill>
                <a:latin typeface="Almarai"/>
                <a:ea typeface="Almarai"/>
              </a:rPr>
              <a:t>المعادلة: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جمهور الملاكمة الأساسي يشتري من أجل البطاقة — والجمهور العام يشتري من أجل الفنانين. ومعاً يملآن ملعباً من 67,700 مقعد.</a:t>
            </a:r>
            <a:endParaRPr lang="en-US" sz="1250" noProof="1"/>
          </a:p>
        </p:txBody>
      </p:sp>
      <p:sp>
        <p:nvSpPr>
          <p:cNvPr id="18" name="Google Shape;88;p4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Google Shape;89;p4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Google Shape;90;p4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5;p5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96;p5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98;p5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بطاقة النزالات</a:t>
            </a:r>
            <a:endParaRPr lang="en-US" sz="1100" noProof="1"/>
          </a:p>
        </p:txBody>
      </p:sp>
      <p:sp>
        <p:nvSpPr>
          <p:cNvPr id="5" name="Google Shape;99;p5"/>
          <p:cNvSpPr txBox="1"/>
          <p:nvPr/>
        </p:nvSpPr>
        <p:spPr>
          <a:xfrm>
            <a:off x="609600" y="1193800"/>
            <a:ext cx="889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600" noProof="1" i="0">
                <a:solidFill>
                  <a:srgbClr val="FFFFFF"/>
                </a:solidFill>
                <a:latin typeface="Almarai"/>
                <a:ea typeface="Almarai"/>
              </a:rPr>
              <a:t>بمستوى </a:t>
            </a:r>
            <a:r>
              <a:rPr lang="en-US" sz="2600" noProof="1" i="0">
                <a:solidFill>
                  <a:srgbClr val="2E5BFF"/>
                </a:solidFill>
                <a:latin typeface="Almarai"/>
                <a:ea typeface="Almarai"/>
              </a:rPr>
              <a:t>عالمي</a:t>
            </a:r>
            <a:endParaRPr lang="en-US" sz="2600" noProof="1"/>
          </a:p>
        </p:txBody>
      </p:sp>
      <p:graphicFrame>
        <p:nvGraphicFramePr>
          <p:cNvPr id="6" name="Google Shape;100;p5"/>
          <p:cNvGraphicFramePr>
            <a:graphicFrameLocks noGrp="1"/>
          </p:cNvGraphicFramePr>
          <p:nvPr/>
        </p:nvGraphicFramePr>
        <p:xfrm>
          <a:off x="609600" y="2006600"/>
          <a:ext cx="7112000" cy="3175000"/>
        </p:xfrm>
        <a:graphic>
          <a:graphicData uri="http://schemas.openxmlformats.org/drawingml/2006/table">
            <a:tbl>
              <a:tblPr/>
              <a:tblGrid>
                <a:gridCol w="2560320"/>
                <a:gridCol w="4551680"/>
              </a:tblGrid>
              <a:tr h="412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الفئة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التفاصيل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العنوان الرئيسي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حدث رئيسي بمستوى عالمي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رئيسيان مشتركان ×2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نزالان رئيسيان مشتركان بمستوى عالمي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إطلاق PRO 3 ×6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ستة نزالات 50-50 متكافئة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بطاقة تمهيدية ×4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4 نزالات تُبرز المواهب الصاعدة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603250">
                <a:tc gridSpan="2"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30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البطاقة الكاملة — 13 نزالاً في ليلة واحدة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 wrap="square" rtlCol="0" anchor="ctr"/>
                    <a:lstStyle/>
                    <a:p>
                      <a:pPr algn="ctr"/>
                    </a:p>
                  </a:txBody>
                  <a:tcPr marL="91440" marR="91440" marT="45720" marB="45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Google Shape;101;p5"/>
          <p:cNvSpPr txBox="1"/>
          <p:nvPr/>
        </p:nvSpPr>
        <p:spPr>
          <a:xfrm>
            <a:off x="609600" y="5435600"/>
            <a:ext cx="711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i="0">
                <a:solidFill>
                  <a:srgbClr val="8D97AC"/>
                </a:solidFill>
                <a:latin typeface="Almarai"/>
                <a:ea typeface="Almarai"/>
              </a:rPr>
              <a:t>الاعتماد والتحكيم: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يُحكَّم العرض من قبل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اتحاد الملاكمة الأيرلندي (BUI)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، مع ثلاثة طواقم طبية كاملة على حافة الحلبة — يقود كل منها مسعف أول أقدم.</a:t>
            </a:r>
            <a:endParaRPr lang="en-US" sz="1250" noProof="1"/>
          </a:p>
        </p:txBody>
      </p:sp>
      <p:sp>
        <p:nvSpPr>
          <p:cNvPr id="8" name="Google Shape;102;p5"/>
          <p:cNvSpPr txBox="1"/>
          <p:nvPr/>
        </p:nvSpPr>
        <p:spPr>
          <a:xfrm>
            <a:off x="8229600" y="4089400"/>
            <a:ext cx="335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إطلاق PRO 3</a:t>
            </a:r>
            <a:endParaRPr lang="en-US" sz="1000" noProof="1"/>
          </a:p>
        </p:txBody>
      </p:sp>
      <p:sp>
        <p:nvSpPr>
          <p:cNvPr id="9" name="Google Shape;103;p5"/>
          <p:cNvSpPr txBox="1"/>
          <p:nvPr/>
        </p:nvSpPr>
        <p:spPr>
          <a:xfrm>
            <a:off x="8229600" y="4394200"/>
            <a:ext cx="33528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تُدشَّن PRO 3 على هذه البطاقة بستة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نزالات 50-50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متكافئة — لا نزالات غير متكافئة ولا نتائج محسومة مسبقاً — وتحصل على عرض تقديمي خاص بها داخل الملعب.</a:t>
            </a:r>
            <a:endParaRPr lang="en-US" sz="1250" noProof="1"/>
          </a:p>
        </p:txBody>
      </p:sp>
      <p:sp>
        <p:nvSpPr>
          <p:cNvPr id="10" name="Google Shape;104;p5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1" name="Google Shape;105;p5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2" name="Google Shape;106;p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3" name="Google Shape;107;p5"/>
          <p:cNvPicPr/>
          <p:nvPr/>
        </p:nvPicPr>
        <p:blipFill>
          <a:blip r:embed="rId3"/>
          <a:srcRect l="0" t="0" r="0" b="3082"/>
          <a:stretch>
            <a:fillRect/>
          </a:stretch>
        </p:blipFill>
        <p:spPr>
          <a:xfrm>
            <a:off x="7985760" y="1272540"/>
            <a:ext cx="3887470" cy="2766060"/>
          </a:xfrm>
          <a:prstGeom prst="rect">
            <a:avLst/>
          </a:prstGeom>
          <a:ln>
            <a:noFill/>
          </a:ln>
        </p:spPr>
      </p:pic>
      <p:pic>
        <p:nvPicPr>
          <p:cNvPr id="14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6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13;p6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15;p6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الموسيقى</a:t>
            </a:r>
            <a:endParaRPr lang="en-US" sz="1100" noProof="1"/>
          </a:p>
        </p:txBody>
      </p:sp>
      <p:sp>
        <p:nvSpPr>
          <p:cNvPr id="5" name="Google Shape;116;p6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الموسيقى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التصويرية</a:t>
            </a: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 لليلة</a:t>
            </a:r>
            <a:endParaRPr lang="en-US" sz="3000" noProof="1"/>
          </a:p>
        </p:txBody>
      </p:sp>
      <p:pic>
        <p:nvPicPr>
          <p:cNvPr id="6" name="Google Shape;117;p6"/>
          <p:cNvPicPr/>
          <p:nvPr/>
        </p:nvPicPr>
        <p:blipFill>
          <a:blip r:embed="rId2"/>
          <a:srcRect t="7672" b="7672"/>
          <a:stretch>
            <a:fillRect/>
          </a:stretch>
        </p:blipFill>
        <p:spPr>
          <a:xfrm>
            <a:off x="609600" y="2006600"/>
            <a:ext cx="5334000" cy="2540000"/>
          </a:xfrm>
          <a:prstGeom prst="rect">
            <a:avLst/>
          </a:prstGeom>
          <a:ln>
            <a:noFill/>
          </a:ln>
        </p:spPr>
      </p:pic>
      <p:sp>
        <p:nvSpPr>
          <p:cNvPr id="7" name="Google Shape;118;p6"/>
          <p:cNvSpPr/>
          <p:nvPr/>
        </p:nvSpPr>
        <p:spPr>
          <a:xfrm>
            <a:off x="609600" y="3276600"/>
            <a:ext cx="5334000" cy="1270000"/>
          </a:xfrm>
          <a:prstGeom prst="rect">
            <a:avLst/>
          </a:prstGeom>
          <a:gradFill rotWithShape="1"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8" name="Google Shape;119;p6"/>
          <p:cNvSpPr txBox="1"/>
          <p:nvPr/>
        </p:nvSpPr>
        <p:spPr>
          <a:xfrm>
            <a:off x="812800" y="3810000"/>
            <a:ext cx="431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Almarai"/>
                <a:ea typeface="Almarai"/>
              </a:rPr>
              <a:t>ROBBIE WILLIAMS</a:t>
            </a:r>
            <a:endParaRPr lang="en-US" sz="2400" noProof="1"/>
          </a:p>
        </p:txBody>
      </p:sp>
      <p:sp>
        <p:nvSpPr>
          <p:cNvPr id="9" name="Google Shape;121;p6"/>
          <p:cNvSpPr txBox="1"/>
          <p:nvPr/>
        </p:nvSpPr>
        <p:spPr>
          <a:xfrm>
            <a:off x="609600" y="4775200"/>
            <a:ext cx="5334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عرض العنوان الرئيسي.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أحد أعظم فناني الملاعب في العالم — ونجاح مُثبت في المغرب، حيث قدّم مؤخراً عرضاً أمام استجابة هائلة. تحتفظ Elite بعلاقة قائمة مع إدارته.</a:t>
            </a:r>
            <a:endParaRPr lang="en-US" sz="1250" noProof="1"/>
          </a:p>
        </p:txBody>
      </p:sp>
      <p:sp>
        <p:nvSpPr>
          <p:cNvPr id="10" name="Google Shape;122;p6"/>
          <p:cNvSpPr/>
          <p:nvPr>
            <p:extLst>
              <p:ext uri="{F5677B7D-0D2A-4D9B-9A5C-6D8D7D0E5A5D}">
                <pptd:line encoding="base64url">eyJ2aWV3Qm94IjpbMSwzMThdLCJwb2ludHMiOiIwLDAgMCwzMTgiLCJjdXJ2ZSI6InNoYXJwIn0</pptd:line>
              </p:ext>
            </p:extLst>
          </p:nvPr>
        </p:nvSpPr>
        <p:spPr>
          <a:xfrm>
            <a:off x="6248400" y="2006600"/>
            <a:ext cx="12700" cy="4038600"/>
          </a:xfrm>
          <a:custGeom>
            <a:avLst/>
            <a:gdLst/>
            <a:ahLst/>
            <a:cxnLst/>
            <a:rect l="l" t="t" r="r" b="b"/>
            <a:pathLst>
              <a:path w="1" h="318">
                <a:moveTo>
                  <a:pt x="0" y="0"/>
                </a:moveTo>
                <a:lnTo>
                  <a:pt x="0" y="318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pic>
        <p:nvPicPr>
          <p:cNvPr id="11" name="Google Shape;123;p6"/>
          <p:cNvPicPr/>
          <p:nvPr/>
        </p:nvPicPr>
        <p:blipFill>
          <a:blip r:embed="rId3"/>
          <a:srcRect t="24747" b="24747"/>
          <a:stretch>
            <a:fillRect/>
          </a:stretch>
        </p:blipFill>
        <p:spPr>
          <a:xfrm>
            <a:off x="6553200" y="2006600"/>
            <a:ext cx="5029200" cy="2540000"/>
          </a:xfrm>
          <a:prstGeom prst="rect">
            <a:avLst/>
          </a:prstGeom>
          <a:ln>
            <a:noFill/>
          </a:ln>
        </p:spPr>
      </p:pic>
      <p:sp>
        <p:nvSpPr>
          <p:cNvPr id="12" name="Google Shape;124;p6"/>
          <p:cNvSpPr/>
          <p:nvPr/>
        </p:nvSpPr>
        <p:spPr>
          <a:xfrm>
            <a:off x="6553200" y="3276600"/>
            <a:ext cx="5029200" cy="1270000"/>
          </a:xfrm>
          <a:prstGeom prst="rect">
            <a:avLst/>
          </a:prstGeom>
          <a:gradFill rotWithShape="1"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13" name="Google Shape;125;p6"/>
          <p:cNvSpPr txBox="1"/>
          <p:nvPr/>
        </p:nvSpPr>
        <p:spPr>
          <a:xfrm>
            <a:off x="6756400" y="3810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Almarai"/>
                <a:ea typeface="Almarai"/>
              </a:rPr>
              <a:t>CHARLOTTE DE WITTE</a:t>
            </a:r>
            <a:endParaRPr lang="en-US" sz="2400" noProof="1"/>
          </a:p>
        </p:txBody>
      </p:sp>
      <p:sp>
        <p:nvSpPr>
          <p:cNvPr id="14" name="Google Shape;127;p6"/>
          <p:cNvSpPr txBox="1"/>
          <p:nvPr/>
        </p:nvSpPr>
        <p:spPr>
          <a:xfrm>
            <a:off x="6553200" y="4775200"/>
            <a:ext cx="50292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عرض ما بعد النزالات.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أبرز دي جي تكنو في العالم تسيطر على الملعب بعد الجرس الأخير — محوّلةً ليلة الملاكمة إلى حدث موسيقي كامل وموجّهةً الجمهور الأصغر سناً من مشتري التذاكر.</a:t>
            </a:r>
            <a:endParaRPr lang="en-US" sz="1250" noProof="1"/>
          </a:p>
        </p:txBody>
      </p:sp>
      <p:sp>
        <p:nvSpPr>
          <p:cNvPr id="15" name="Google Shape;128;p6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129;p6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17" name="Google Shape;130;p6"/>
          <p:cNvSpPr txBox="1"/>
          <p:nvPr/>
        </p:nvSpPr>
        <p:spPr>
          <a:xfrm>
            <a:off x="8128000" y="6565900"/>
            <a:ext cx="3454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الصور لأغراض توضيح المقترح فقط</a:t>
            </a:r>
            <a:endParaRPr lang="en-US" sz="800" noProof="1"/>
          </a:p>
        </p:txBody>
      </p:sp>
      <p:pic>
        <p:nvPicPr>
          <p:cNvPr id="18" name="Google Shape;131;p6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9" name="marita-logo"/>
          <p:cNvPicPr/>
          <p:nvPr/>
        </p:nvPicPr>
        <p:blipFill>
          <a:blip r:embed="rId5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6;p7"/>
          <p:cNvPicPr/>
          <p:nvPr/>
        </p:nvPicPr>
        <p:blipFill>
          <a:blip r:embed="rId2"/>
          <a:srcRect l="8710" r="8710"/>
          <a:stretch>
            <a:fillRect/>
          </a:stretch>
        </p:blipFill>
        <p:spPr>
          <a:xfrm>
            <a:off x="0" y="0"/>
            <a:ext cx="12192000" cy="3810000"/>
          </a:xfrm>
          <a:prstGeom prst="rect">
            <a:avLst/>
          </a:prstGeom>
          <a:ln>
            <a:noFill/>
          </a:ln>
        </p:spPr>
      </p:pic>
      <p:sp>
        <p:nvSpPr>
          <p:cNvPr id="3" name="Google Shape;137;p7"/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gradFill rotWithShape="1">
            <a:gsLst>
              <a:gs pos="0">
                <a:srgbClr val="05070E">
                  <a:alpha val="20000"/>
                </a:srgbClr>
              </a:gs>
              <a:gs pos="70000">
                <a:srgbClr val="05070E">
                  <a:alpha val="73333"/>
                </a:srgbClr>
              </a:gs>
              <a:gs pos="100000">
                <a:srgbClr val="05070E"/>
              </a:gs>
            </a:gsLst>
            <a:lin ang="5400000" scaled="1"/>
          </a:gradFill>
          <a:ln>
            <a:noFill/>
          </a:ln>
        </p:spPr>
      </p:sp>
      <p:sp>
        <p:nvSpPr>
          <p:cNvPr id="4" name="Google Shape;138;p7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" name="Google Shape;139;p7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6" name="Google Shape;141;p7"/>
          <p:cNvSpPr txBox="1"/>
          <p:nvPr/>
        </p:nvSpPr>
        <p:spPr>
          <a:xfrm>
            <a:off x="660400" y="226695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 b="1" i="0">
                <a:solidFill>
                  <a:srgbClr val="6E8EFF"/>
                </a:solidFill>
                <a:latin typeface="Almarai"/>
                <a:ea typeface="Almarai"/>
              </a:rPr>
              <a:t>المكان</a:t>
            </a:r>
            <a:endParaRPr lang="en-US" sz="1600" noProof="1"/>
          </a:p>
        </p:txBody>
      </p:sp>
      <p:sp>
        <p:nvSpPr>
          <p:cNvPr id="7" name="Google Shape;142;p7"/>
          <p:cNvSpPr txBox="1"/>
          <p:nvPr/>
        </p:nvSpPr>
        <p:spPr>
          <a:xfrm>
            <a:off x="609600" y="2680970"/>
            <a:ext cx="10795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900" noProof="1" i="0">
                <a:solidFill>
                  <a:srgbClr val="FFFFFF"/>
                </a:solidFill>
                <a:latin typeface="Almarai"/>
                <a:ea typeface="Almarai"/>
              </a:rPr>
              <a:t>الأمير مولاي عبد الله — </a:t>
            </a:r>
            <a:r>
              <a:rPr lang="en-US" sz="2900" noProof="1" i="0">
                <a:solidFill>
                  <a:srgbClr val="2E5BFF"/>
                </a:solidFill>
                <a:latin typeface="Almarai"/>
                <a:ea typeface="Almarai"/>
              </a:rPr>
              <a:t>المسرح الوطني</a:t>
            </a:r>
            <a:endParaRPr lang="en-US" sz="2900" noProof="1"/>
          </a:p>
        </p:txBody>
      </p:sp>
      <p:sp>
        <p:nvSpPr>
          <p:cNvPr id="8" name="Google Shape;143;p7"/>
          <p:cNvSpPr txBox="1"/>
          <p:nvPr/>
        </p:nvSpPr>
        <p:spPr>
          <a:xfrm>
            <a:off x="609600" y="3956050"/>
            <a:ext cx="330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4900" noProof="1" b="1" i="0">
                <a:solidFill>
                  <a:srgbClr val="2E5BFF"/>
                </a:solidFill>
                <a:latin typeface="Almarai"/>
                <a:ea typeface="Almarai"/>
              </a:rPr>
              <a:t>67,700</a:t>
            </a:r>
            <a:endParaRPr lang="en-US" sz="4900" noProof="1"/>
          </a:p>
        </p:txBody>
      </p:sp>
      <p:sp>
        <p:nvSpPr>
          <p:cNvPr id="9" name="Google Shape;144;p7"/>
          <p:cNvSpPr txBox="1"/>
          <p:nvPr/>
        </p:nvSpPr>
        <p:spPr>
          <a:xfrm>
            <a:off x="660400" y="4724400"/>
            <a:ext cx="3175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السعة مع مقاعد على أرضية الملعب ومسرح موسيقي مصمم خصيصاً</a:t>
            </a:r>
            <a:endParaRPr lang="en-US" sz="900" noProof="1"/>
          </a:p>
        </p:txBody>
      </p:sp>
      <p:sp>
        <p:nvSpPr>
          <p:cNvPr id="10" name="Google Shape;145;p7"/>
          <p:cNvSpPr/>
          <p:nvPr>
            <p:extLst>
              <p:ext uri="{F5677B7D-0D2A-4D9B-9A5C-6D8D7D0E5A5D}">
                <pptd:line encoding="base64url">eyJ2aWV3Qm94IjpbMSwxNzBdLCJwb2ludHMiOiIwLDAgMCwxNzAiLCJjdXJ2ZSI6InNoYXJwIn0</pptd:line>
              </p:ext>
            </p:extLst>
          </p:nvPr>
        </p:nvSpPr>
        <p:spPr>
          <a:xfrm>
            <a:off x="4191000" y="4006850"/>
            <a:ext cx="12700" cy="2159000"/>
          </a:xfrm>
          <a:custGeom>
            <a:avLst/>
            <a:gdLst/>
            <a:ahLst/>
            <a:cxnLst/>
            <a:rect l="l" t="t" r="r" b="b"/>
            <a:pathLst>
              <a:path w="1" h="170">
                <a:moveTo>
                  <a:pt x="0" y="0"/>
                </a:moveTo>
                <a:lnTo>
                  <a:pt x="0" y="17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1" name="Google Shape;146;p7"/>
          <p:cNvSpPr/>
          <p:nvPr/>
        </p:nvSpPr>
        <p:spPr>
          <a:xfrm>
            <a:off x="4597400" y="40322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345" y="52"/>
                </a:moveTo>
                <a:cubicBezTo>
                  <a:pt x="356" y="39"/>
                  <a:pt x="354" y="19"/>
                  <a:pt x="340" y="7"/>
                </a:cubicBezTo>
                <a:cubicBezTo>
                  <a:pt x="327" y="-4"/>
                  <a:pt x="307" y="-2"/>
                  <a:pt x="295" y="12"/>
                </a:cubicBezTo>
                <a:lnTo>
                  <a:pt x="256" y="60"/>
                </a:lnTo>
                <a:lnTo>
                  <a:pt x="217" y="12"/>
                </a:lnTo>
                <a:cubicBezTo>
                  <a:pt x="206" y="-2"/>
                  <a:pt x="185" y="-4"/>
                  <a:pt x="172" y="7"/>
                </a:cubicBezTo>
                <a:cubicBezTo>
                  <a:pt x="158" y="18"/>
                  <a:pt x="156" y="39"/>
                  <a:pt x="167" y="52"/>
                </a:cubicBezTo>
                <a:lnTo>
                  <a:pt x="215" y="110"/>
                </a:lnTo>
                <a:lnTo>
                  <a:pt x="13" y="357"/>
                </a:lnTo>
                <a:cubicBezTo>
                  <a:pt x="5" y="367"/>
                  <a:pt x="0" y="380"/>
                  <a:pt x="0" y="393"/>
                </a:cubicBezTo>
                <a:lnTo>
                  <a:pt x="0" y="432"/>
                </a:lnTo>
                <a:cubicBezTo>
                  <a:pt x="0" y="459"/>
                  <a:pt x="22" y="480"/>
                  <a:pt x="48" y="480"/>
                </a:cubicBezTo>
                <a:lnTo>
                  <a:pt x="464" y="480"/>
                </a:lnTo>
                <a:cubicBezTo>
                  <a:pt x="491" y="480"/>
                  <a:pt x="512" y="459"/>
                  <a:pt x="512" y="432"/>
                </a:cubicBezTo>
                <a:lnTo>
                  <a:pt x="512" y="393"/>
                </a:lnTo>
                <a:cubicBezTo>
                  <a:pt x="512" y="380"/>
                  <a:pt x="508" y="367"/>
                  <a:pt x="499" y="357"/>
                </a:cubicBezTo>
                <a:lnTo>
                  <a:pt x="297" y="110"/>
                </a:lnTo>
                <a:lnTo>
                  <a:pt x="345" y="52"/>
                </a:lnTo>
                <a:close/>
                <a:moveTo>
                  <a:pt x="256" y="288"/>
                </a:moveTo>
                <a:lnTo>
                  <a:pt x="368" y="416"/>
                </a:lnTo>
                <a:lnTo>
                  <a:pt x="144" y="416"/>
                </a:lnTo>
                <a:lnTo>
                  <a:pt x="256" y="28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2" name="Google Shape;147;p7"/>
          <p:cNvSpPr txBox="1"/>
          <p:nvPr/>
        </p:nvSpPr>
        <p:spPr>
          <a:xfrm>
            <a:off x="5003800" y="398145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معسكر تدريبي لأربعة أسابيع في الموقع.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يوفر الملعب مرافق وإقامة للملاكمين وفرقهم (يُؤكَّد بعد المعاينة) — محوّلاً فترة الإعداد نفسها إلى شهر من التسويق.</a:t>
            </a:r>
            <a:endParaRPr lang="en-US" sz="1250" noProof="1"/>
          </a:p>
        </p:txBody>
      </p:sp>
      <p:sp>
        <p:nvSpPr>
          <p:cNvPr id="13" name="Google Shape;148;p7"/>
          <p:cNvSpPr/>
          <p:nvPr/>
        </p:nvSpPr>
        <p:spPr>
          <a:xfrm>
            <a:off x="4597400" y="495681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39" y="5"/>
                </a:moveTo>
                <a:cubicBezTo>
                  <a:pt x="249" y="-2"/>
                  <a:pt x="263" y="-2"/>
                  <a:pt x="273" y="5"/>
                </a:cubicBezTo>
                <a:lnTo>
                  <a:pt x="497" y="149"/>
                </a:lnTo>
                <a:cubicBezTo>
                  <a:pt x="509" y="157"/>
                  <a:pt x="515" y="171"/>
                  <a:pt x="511" y="185"/>
                </a:cubicBezTo>
                <a:cubicBezTo>
                  <a:pt x="507" y="199"/>
                  <a:pt x="494" y="208"/>
                  <a:pt x="480" y="208"/>
                </a:cubicBezTo>
                <a:lnTo>
                  <a:pt x="448" y="208"/>
                </a:lnTo>
                <a:lnTo>
                  <a:pt x="448" y="416"/>
                </a:lnTo>
                <a:lnTo>
                  <a:pt x="499" y="454"/>
                </a:lnTo>
                <a:cubicBezTo>
                  <a:pt x="507" y="460"/>
                  <a:pt x="512" y="470"/>
                  <a:pt x="512" y="480"/>
                </a:cubicBezTo>
                <a:cubicBezTo>
                  <a:pt x="512" y="498"/>
                  <a:pt x="498" y="512"/>
                  <a:pt x="480" y="512"/>
                </a:cubicBezTo>
                <a:lnTo>
                  <a:pt x="32" y="512"/>
                </a:lnTo>
                <a:cubicBezTo>
                  <a:pt x="14" y="512"/>
                  <a:pt x="0" y="498"/>
                  <a:pt x="0" y="480"/>
                </a:cubicBezTo>
                <a:cubicBezTo>
                  <a:pt x="0" y="470"/>
                  <a:pt x="5" y="460"/>
                  <a:pt x="13" y="454"/>
                </a:cubicBezTo>
                <a:lnTo>
                  <a:pt x="64" y="416"/>
                </a:lnTo>
                <a:lnTo>
                  <a:pt x="64" y="416"/>
                </a:lnTo>
                <a:lnTo>
                  <a:pt x="64" y="208"/>
                </a:lnTo>
                <a:lnTo>
                  <a:pt x="32" y="208"/>
                </a:lnTo>
                <a:cubicBezTo>
                  <a:pt x="18" y="208"/>
                  <a:pt x="5" y="199"/>
                  <a:pt x="1" y="185"/>
                </a:cubicBezTo>
                <a:cubicBezTo>
                  <a:pt x="-3" y="171"/>
                  <a:pt x="3" y="157"/>
                  <a:pt x="15" y="149"/>
                </a:cubicBezTo>
                <a:lnTo>
                  <a:pt x="239" y="5"/>
                </a:lnTo>
                <a:close/>
                <a:moveTo>
                  <a:pt x="336" y="208"/>
                </a:moveTo>
                <a:lnTo>
                  <a:pt x="336" y="416"/>
                </a:lnTo>
                <a:lnTo>
                  <a:pt x="400" y="416"/>
                </a:lnTo>
                <a:lnTo>
                  <a:pt x="400" y="208"/>
                </a:lnTo>
                <a:lnTo>
                  <a:pt x="336" y="208"/>
                </a:lnTo>
                <a:close/>
                <a:moveTo>
                  <a:pt x="224" y="416"/>
                </a:moveTo>
                <a:lnTo>
                  <a:pt x="288" y="416"/>
                </a:lnTo>
                <a:lnTo>
                  <a:pt x="288" y="208"/>
                </a:lnTo>
                <a:lnTo>
                  <a:pt x="224" y="208"/>
                </a:lnTo>
                <a:lnTo>
                  <a:pt x="224" y="416"/>
                </a:lnTo>
                <a:close/>
                <a:moveTo>
                  <a:pt x="112" y="208"/>
                </a:moveTo>
                <a:lnTo>
                  <a:pt x="112" y="416"/>
                </a:lnTo>
                <a:lnTo>
                  <a:pt x="176" y="416"/>
                </a:lnTo>
                <a:lnTo>
                  <a:pt x="176" y="208"/>
                </a:lnTo>
                <a:lnTo>
                  <a:pt x="112" y="20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4" name="Google Shape;149;p7"/>
          <p:cNvSpPr txBox="1"/>
          <p:nvPr/>
        </p:nvSpPr>
        <p:spPr>
          <a:xfrm>
            <a:off x="5003800" y="490601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أُعيد بناؤه حديثاً من أجل المملكة.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الملعب الوطني للمغرب، أُعيد افتتاحه في 2025 — صرح عالمي المستوى بُني لأكبر ليالي الرياضة والموسيقى.</a:t>
            </a:r>
            <a:endParaRPr lang="en-US" sz="1250" noProof="1"/>
          </a:p>
        </p:txBody>
      </p:sp>
      <p:sp>
        <p:nvSpPr>
          <p:cNvPr id="15" name="Google Shape;150;p7"/>
          <p:cNvSpPr/>
          <p:nvPr/>
        </p:nvSpPr>
        <p:spPr>
          <a:xfrm>
            <a:off x="4597400" y="570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320" y="0"/>
                </a:moveTo>
                <a:cubicBezTo>
                  <a:pt x="285" y="0"/>
                  <a:pt x="256" y="29"/>
                  <a:pt x="256" y="64"/>
                </a:cubicBezTo>
                <a:lnTo>
                  <a:pt x="256" y="96"/>
                </a:lnTo>
                <a:lnTo>
                  <a:pt x="208" y="96"/>
                </a:lnTo>
                <a:lnTo>
                  <a:pt x="208" y="24"/>
                </a:lnTo>
                <a:cubicBezTo>
                  <a:pt x="208" y="11"/>
                  <a:pt x="197" y="0"/>
                  <a:pt x="184" y="0"/>
                </a:cubicBezTo>
                <a:cubicBezTo>
                  <a:pt x="171" y="0"/>
                  <a:pt x="160" y="11"/>
                  <a:pt x="160" y="24"/>
                </a:cubicBezTo>
                <a:lnTo>
                  <a:pt x="160" y="96"/>
                </a:lnTo>
                <a:lnTo>
                  <a:pt x="96" y="96"/>
                </a:lnTo>
                <a:lnTo>
                  <a:pt x="96" y="24"/>
                </a:lnTo>
                <a:cubicBezTo>
                  <a:pt x="96" y="11"/>
                  <a:pt x="85" y="0"/>
                  <a:pt x="72" y="0"/>
                </a:cubicBezTo>
                <a:cubicBezTo>
                  <a:pt x="59" y="0"/>
                  <a:pt x="48" y="11"/>
                  <a:pt x="48" y="24"/>
                </a:cubicBezTo>
                <a:lnTo>
                  <a:pt x="48" y="98"/>
                </a:lnTo>
                <a:cubicBezTo>
                  <a:pt x="20" y="105"/>
                  <a:pt x="0" y="130"/>
                  <a:pt x="0" y="160"/>
                </a:cubicBezTo>
                <a:lnTo>
                  <a:pt x="0" y="448"/>
                </a:lnTo>
                <a:cubicBezTo>
                  <a:pt x="0" y="483"/>
                  <a:pt x="29" y="512"/>
                  <a:pt x="64" y="512"/>
                </a:cubicBezTo>
                <a:lnTo>
                  <a:pt x="512" y="512"/>
                </a:lnTo>
                <a:cubicBezTo>
                  <a:pt x="547" y="512"/>
                  <a:pt x="576" y="483"/>
                  <a:pt x="576" y="448"/>
                </a:cubicBezTo>
                <a:lnTo>
                  <a:pt x="576" y="256"/>
                </a:lnTo>
                <a:cubicBezTo>
                  <a:pt x="576" y="221"/>
                  <a:pt x="547" y="192"/>
                  <a:pt x="512" y="192"/>
                </a:cubicBezTo>
                <a:lnTo>
                  <a:pt x="448" y="192"/>
                </a:lnTo>
                <a:lnTo>
                  <a:pt x="448" y="64"/>
                </a:lnTo>
                <a:cubicBezTo>
                  <a:pt x="448" y="29"/>
                  <a:pt x="419" y="0"/>
                  <a:pt x="384" y="0"/>
                </a:cubicBezTo>
                <a:lnTo>
                  <a:pt x="320" y="0"/>
                </a:lnTo>
                <a:close/>
                <a:moveTo>
                  <a:pt x="384" y="112"/>
                </a:moveTo>
                <a:lnTo>
                  <a:pt x="384" y="144"/>
                </a:lnTo>
                <a:cubicBezTo>
                  <a:pt x="384" y="153"/>
                  <a:pt x="377" y="160"/>
                  <a:pt x="368" y="160"/>
                </a:cubicBezTo>
                <a:lnTo>
                  <a:pt x="336" y="160"/>
                </a:lnTo>
                <a:cubicBezTo>
                  <a:pt x="327" y="160"/>
                  <a:pt x="320" y="153"/>
                  <a:pt x="320" y="144"/>
                </a:cubicBezTo>
                <a:lnTo>
                  <a:pt x="320" y="112"/>
                </a:lnTo>
                <a:cubicBezTo>
                  <a:pt x="320" y="103"/>
                  <a:pt x="327" y="96"/>
                  <a:pt x="336" y="96"/>
                </a:cubicBezTo>
                <a:lnTo>
                  <a:pt x="368" y="96"/>
                </a:lnTo>
                <a:cubicBezTo>
                  <a:pt x="377" y="96"/>
                  <a:pt x="384" y="103"/>
                  <a:pt x="384" y="112"/>
                </a:cubicBezTo>
                <a:close/>
                <a:moveTo>
                  <a:pt x="368" y="192"/>
                </a:moveTo>
                <a:cubicBezTo>
                  <a:pt x="377" y="192"/>
                  <a:pt x="384" y="199"/>
                  <a:pt x="384" y="208"/>
                </a:cubicBezTo>
                <a:lnTo>
                  <a:pt x="384" y="240"/>
                </a:lnTo>
                <a:cubicBezTo>
                  <a:pt x="384" y="249"/>
                  <a:pt x="377" y="256"/>
                  <a:pt x="368" y="256"/>
                </a:cubicBezTo>
                <a:lnTo>
                  <a:pt x="336" y="256"/>
                </a:lnTo>
                <a:cubicBezTo>
                  <a:pt x="327" y="256"/>
                  <a:pt x="320" y="249"/>
                  <a:pt x="320" y="240"/>
                </a:cubicBezTo>
                <a:lnTo>
                  <a:pt x="320" y="208"/>
                </a:lnTo>
                <a:cubicBezTo>
                  <a:pt x="320" y="199"/>
                  <a:pt x="327" y="192"/>
                  <a:pt x="336" y="192"/>
                </a:cubicBezTo>
                <a:lnTo>
                  <a:pt x="368" y="192"/>
                </a:lnTo>
                <a:close/>
                <a:moveTo>
                  <a:pt x="384" y="304"/>
                </a:moveTo>
                <a:lnTo>
                  <a:pt x="384" y="336"/>
                </a:lnTo>
                <a:cubicBezTo>
                  <a:pt x="384" y="345"/>
                  <a:pt x="377" y="352"/>
                  <a:pt x="368" y="352"/>
                </a:cubicBezTo>
                <a:lnTo>
                  <a:pt x="336" y="352"/>
                </a:lnTo>
                <a:cubicBezTo>
                  <a:pt x="327" y="352"/>
                  <a:pt x="320" y="345"/>
                  <a:pt x="320" y="336"/>
                </a:cubicBezTo>
                <a:lnTo>
                  <a:pt x="320" y="304"/>
                </a:lnTo>
                <a:cubicBezTo>
                  <a:pt x="320" y="295"/>
                  <a:pt x="327" y="288"/>
                  <a:pt x="336" y="288"/>
                </a:cubicBezTo>
                <a:lnTo>
                  <a:pt x="368" y="288"/>
                </a:lnTo>
                <a:cubicBezTo>
                  <a:pt x="377" y="288"/>
                  <a:pt x="384" y="295"/>
                  <a:pt x="384" y="304"/>
                </a:cubicBezTo>
                <a:close/>
                <a:moveTo>
                  <a:pt x="496" y="288"/>
                </a:moveTo>
                <a:cubicBezTo>
                  <a:pt x="505" y="288"/>
                  <a:pt x="512" y="295"/>
                  <a:pt x="512" y="304"/>
                </a:cubicBezTo>
                <a:lnTo>
                  <a:pt x="512" y="336"/>
                </a:lnTo>
                <a:cubicBezTo>
                  <a:pt x="512" y="345"/>
                  <a:pt x="505" y="352"/>
                  <a:pt x="496" y="352"/>
                </a:cubicBezTo>
                <a:lnTo>
                  <a:pt x="464" y="352"/>
                </a:lnTo>
                <a:cubicBezTo>
                  <a:pt x="455" y="352"/>
                  <a:pt x="448" y="345"/>
                  <a:pt x="448" y="336"/>
                </a:cubicBezTo>
                <a:lnTo>
                  <a:pt x="448" y="304"/>
                </a:lnTo>
                <a:cubicBezTo>
                  <a:pt x="448" y="295"/>
                  <a:pt x="455" y="288"/>
                  <a:pt x="464" y="288"/>
                </a:cubicBezTo>
                <a:lnTo>
                  <a:pt x="496" y="288"/>
                </a:lnTo>
                <a:close/>
                <a:moveTo>
                  <a:pt x="256" y="304"/>
                </a:moveTo>
                <a:lnTo>
                  <a:pt x="256" y="336"/>
                </a:lnTo>
                <a:cubicBezTo>
                  <a:pt x="256" y="345"/>
                  <a:pt x="249" y="352"/>
                  <a:pt x="240" y="352"/>
                </a:cubicBezTo>
                <a:lnTo>
                  <a:pt x="208" y="352"/>
                </a:lnTo>
                <a:cubicBezTo>
                  <a:pt x="199" y="352"/>
                  <a:pt x="192" y="345"/>
                  <a:pt x="192" y="336"/>
                </a:cubicBezTo>
                <a:lnTo>
                  <a:pt x="192" y="304"/>
                </a:lnTo>
                <a:cubicBezTo>
                  <a:pt x="192" y="295"/>
                  <a:pt x="199" y="288"/>
                  <a:pt x="208" y="288"/>
                </a:cubicBezTo>
                <a:lnTo>
                  <a:pt x="240" y="288"/>
                </a:lnTo>
                <a:cubicBezTo>
                  <a:pt x="249" y="288"/>
                  <a:pt x="256" y="295"/>
                  <a:pt x="256" y="304"/>
                </a:cubicBezTo>
                <a:close/>
                <a:moveTo>
                  <a:pt x="240" y="192"/>
                </a:moveTo>
                <a:cubicBezTo>
                  <a:pt x="249" y="192"/>
                  <a:pt x="256" y="199"/>
                  <a:pt x="256" y="208"/>
                </a:cubicBezTo>
                <a:lnTo>
                  <a:pt x="256" y="240"/>
                </a:lnTo>
                <a:cubicBezTo>
                  <a:pt x="256" y="249"/>
                  <a:pt x="249" y="256"/>
                  <a:pt x="240" y="256"/>
                </a:cubicBezTo>
                <a:lnTo>
                  <a:pt x="208" y="256"/>
                </a:lnTo>
                <a:cubicBezTo>
                  <a:pt x="199" y="256"/>
                  <a:pt x="192" y="249"/>
                  <a:pt x="192" y="240"/>
                </a:cubicBezTo>
                <a:lnTo>
                  <a:pt x="192" y="208"/>
                </a:lnTo>
                <a:cubicBezTo>
                  <a:pt x="192" y="199"/>
                  <a:pt x="199" y="192"/>
                  <a:pt x="208" y="192"/>
                </a:cubicBezTo>
                <a:lnTo>
                  <a:pt x="240" y="192"/>
                </a:lnTo>
                <a:close/>
                <a:moveTo>
                  <a:pt x="128" y="304"/>
                </a:moveTo>
                <a:lnTo>
                  <a:pt x="128" y="336"/>
                </a:lnTo>
                <a:cubicBezTo>
                  <a:pt x="128" y="345"/>
                  <a:pt x="121" y="352"/>
                  <a:pt x="112" y="352"/>
                </a:cubicBezTo>
                <a:lnTo>
                  <a:pt x="80" y="352"/>
                </a:lnTo>
                <a:cubicBezTo>
                  <a:pt x="71" y="352"/>
                  <a:pt x="64" y="345"/>
                  <a:pt x="64" y="336"/>
                </a:cubicBezTo>
                <a:lnTo>
                  <a:pt x="64" y="304"/>
                </a:lnTo>
                <a:cubicBezTo>
                  <a:pt x="64" y="295"/>
                  <a:pt x="71" y="288"/>
                  <a:pt x="80" y="288"/>
                </a:cubicBezTo>
                <a:lnTo>
                  <a:pt x="112" y="288"/>
                </a:lnTo>
                <a:cubicBezTo>
                  <a:pt x="121" y="288"/>
                  <a:pt x="128" y="295"/>
                  <a:pt x="128" y="304"/>
                </a:cubicBezTo>
                <a:close/>
                <a:moveTo>
                  <a:pt x="112" y="192"/>
                </a:moveTo>
                <a:cubicBezTo>
                  <a:pt x="121" y="192"/>
                  <a:pt x="128" y="199"/>
                  <a:pt x="128" y="208"/>
                </a:cubicBezTo>
                <a:lnTo>
                  <a:pt x="128" y="240"/>
                </a:lnTo>
                <a:cubicBezTo>
                  <a:pt x="128" y="249"/>
                  <a:pt x="121" y="256"/>
                  <a:pt x="112" y="256"/>
                </a:cubicBezTo>
                <a:lnTo>
                  <a:pt x="80" y="256"/>
                </a:lnTo>
                <a:cubicBezTo>
                  <a:pt x="71" y="256"/>
                  <a:pt x="64" y="249"/>
                  <a:pt x="64" y="240"/>
                </a:cubicBezTo>
                <a:lnTo>
                  <a:pt x="64" y="208"/>
                </a:lnTo>
                <a:cubicBezTo>
                  <a:pt x="64" y="199"/>
                  <a:pt x="71" y="192"/>
                  <a:pt x="80" y="192"/>
                </a:cubicBezTo>
                <a:lnTo>
                  <a:pt x="112" y="192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6" name="Google Shape;151;p7"/>
          <p:cNvSpPr txBox="1"/>
          <p:nvPr/>
        </p:nvSpPr>
        <p:spPr>
          <a:xfrm>
            <a:off x="5003800" y="565785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مشهد مبهر لحفل موسيقي مباشر.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صوتيات حديثة ورؤية كاملة من كل المدرجات وإنتاج بمستوى الحفلات — ليلة الملاكمة والمهرجان في حدث واحد.</a:t>
            </a:r>
            <a:endParaRPr lang="en-US" sz="1250" noProof="1"/>
          </a:p>
        </p:txBody>
      </p:sp>
      <p:sp>
        <p:nvSpPr>
          <p:cNvPr id="17" name="Google Shape;152;p7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153;p7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154;p7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8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60;p8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62;p8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البث والإعداد</a:t>
            </a:r>
            <a:endParaRPr lang="en-US" sz="1100" noProof="1"/>
          </a:p>
        </p:txBody>
      </p:sp>
      <p:sp>
        <p:nvSpPr>
          <p:cNvPr id="5" name="Google Shape;163;p8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الرباط، تُبث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إلى العالم</a:t>
            </a:r>
            <a:endParaRPr lang="en-US" sz="3000" noProof="1"/>
          </a:p>
        </p:txBody>
      </p:sp>
      <p:sp>
        <p:nvSpPr>
          <p:cNvPr id="6" name="Google Shape;164;p8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165;p8"/>
          <p:cNvSpPr/>
          <p:nvPr/>
        </p:nvSpPr>
        <p:spPr>
          <a:xfrm>
            <a:off x="609600" y="223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32" y="0"/>
                </a:moveTo>
                <a:cubicBezTo>
                  <a:pt x="387" y="0"/>
                  <a:pt x="512" y="125"/>
                  <a:pt x="512" y="280"/>
                </a:cubicBezTo>
                <a:cubicBezTo>
                  <a:pt x="512" y="293"/>
                  <a:pt x="501" y="304"/>
                  <a:pt x="488" y="304"/>
                </a:cubicBezTo>
                <a:cubicBezTo>
                  <a:pt x="475" y="304"/>
                  <a:pt x="464" y="293"/>
                  <a:pt x="464" y="280"/>
                </a:cubicBezTo>
                <a:cubicBezTo>
                  <a:pt x="464" y="152"/>
                  <a:pt x="360" y="48"/>
                  <a:pt x="232" y="48"/>
                </a:cubicBezTo>
                <a:cubicBezTo>
                  <a:pt x="219" y="48"/>
                  <a:pt x="208" y="37"/>
                  <a:pt x="208" y="24"/>
                </a:cubicBezTo>
                <a:cubicBezTo>
                  <a:pt x="208" y="11"/>
                  <a:pt x="219" y="0"/>
                  <a:pt x="232" y="0"/>
                </a:cubicBezTo>
                <a:close/>
              </a:path>
              <a:path w="512" h="512">
                <a:moveTo>
                  <a:pt x="208" y="120"/>
                </a:moveTo>
                <a:cubicBezTo>
                  <a:pt x="208" y="107"/>
                  <a:pt x="219" y="96"/>
                  <a:pt x="232" y="96"/>
                </a:cubicBezTo>
                <a:cubicBezTo>
                  <a:pt x="334" y="96"/>
                  <a:pt x="416" y="178"/>
                  <a:pt x="416" y="280"/>
                </a:cubicBezTo>
                <a:cubicBezTo>
                  <a:pt x="416" y="293"/>
                  <a:pt x="405" y="304"/>
                  <a:pt x="392" y="304"/>
                </a:cubicBezTo>
                <a:cubicBezTo>
                  <a:pt x="379" y="304"/>
                  <a:pt x="368" y="293"/>
                  <a:pt x="368" y="280"/>
                </a:cubicBezTo>
                <a:cubicBezTo>
                  <a:pt x="368" y="205"/>
                  <a:pt x="307" y="144"/>
                  <a:pt x="232" y="144"/>
                </a:cubicBezTo>
                <a:cubicBezTo>
                  <a:pt x="219" y="144"/>
                  <a:pt x="208" y="133"/>
                  <a:pt x="208" y="120"/>
                </a:cubicBezTo>
                <a:close/>
              </a:path>
              <a:path w="512" h="512">
                <a:moveTo>
                  <a:pt x="26" y="143"/>
                </a:moveTo>
                <a:cubicBezTo>
                  <a:pt x="35" y="125"/>
                  <a:pt x="59" y="123"/>
                  <a:pt x="73" y="137"/>
                </a:cubicBezTo>
                <a:lnTo>
                  <a:pt x="201" y="265"/>
                </a:lnTo>
                <a:lnTo>
                  <a:pt x="233" y="233"/>
                </a:lnTo>
                <a:cubicBezTo>
                  <a:pt x="246" y="221"/>
                  <a:pt x="266" y="221"/>
                  <a:pt x="279" y="233"/>
                </a:cubicBezTo>
                <a:cubicBezTo>
                  <a:pt x="291" y="246"/>
                  <a:pt x="291" y="266"/>
                  <a:pt x="279" y="279"/>
                </a:cubicBezTo>
                <a:lnTo>
                  <a:pt x="247" y="311"/>
                </a:lnTo>
                <a:lnTo>
                  <a:pt x="375" y="439"/>
                </a:lnTo>
                <a:cubicBezTo>
                  <a:pt x="389" y="453"/>
                  <a:pt x="387" y="477"/>
                  <a:pt x="369" y="486"/>
                </a:cubicBezTo>
                <a:cubicBezTo>
                  <a:pt x="335" y="503"/>
                  <a:pt x="297" y="512"/>
                  <a:pt x="256" y="512"/>
                </a:cubicBezTo>
                <a:cubicBezTo>
                  <a:pt x="115" y="512"/>
                  <a:pt x="0" y="398"/>
                  <a:pt x="0" y="256"/>
                </a:cubicBezTo>
                <a:cubicBezTo>
                  <a:pt x="0" y="215"/>
                  <a:pt x="10" y="177"/>
                  <a:pt x="26" y="14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8" name="Google Shape;166;p8"/>
          <p:cNvSpPr txBox="1"/>
          <p:nvPr/>
        </p:nvSpPr>
        <p:spPr>
          <a:xfrm>
            <a:off x="6096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البث الدولي</a:t>
            </a:r>
            <a:endParaRPr lang="en-US" sz="1700" noProof="1"/>
          </a:p>
        </p:txBody>
      </p:sp>
      <p:sp>
        <p:nvSpPr>
          <p:cNvPr id="9" name="Google Shape;167;p8"/>
          <p:cNvSpPr txBox="1"/>
          <p:nvPr/>
        </p:nvSpPr>
        <p:spPr>
          <a:xfrm>
            <a:off x="6096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تقود FM+ (FMPLUS.music) التغطية الدولية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بصفتها شريك البث الرئيسي للحدث — مع إجراء Elite محادثات مع كبار الناقلين الآخرين لتوسيع الانتشار، ووضع الرباط أمام جمهور الملاكمة العالمي.</a:t>
            </a:r>
            <a:endParaRPr lang="en-US" sz="1250" noProof="1"/>
          </a:p>
        </p:txBody>
      </p:sp>
      <p:sp>
        <p:nvSpPr>
          <p:cNvPr id="10" name="Google Shape;168;p8"/>
          <p:cNvSpPr/>
          <p:nvPr/>
        </p:nvSpPr>
        <p:spPr>
          <a:xfrm>
            <a:off x="609600" y="4191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0" y="96"/>
                </a:moveTo>
                <a:cubicBezTo>
                  <a:pt x="0" y="61"/>
                  <a:pt x="29" y="32"/>
                  <a:pt x="64" y="32"/>
                </a:cubicBezTo>
                <a:lnTo>
                  <a:pt x="512" y="32"/>
                </a:lnTo>
                <a:cubicBezTo>
                  <a:pt x="547" y="32"/>
                  <a:pt x="576" y="61"/>
                  <a:pt x="576" y="96"/>
                </a:cubicBezTo>
                <a:lnTo>
                  <a:pt x="576" y="336"/>
                </a:lnTo>
                <a:cubicBezTo>
                  <a:pt x="576" y="371"/>
                  <a:pt x="547" y="400"/>
                  <a:pt x="512" y="400"/>
                </a:cubicBezTo>
                <a:lnTo>
                  <a:pt x="64" y="400"/>
                </a:lnTo>
                <a:cubicBezTo>
                  <a:pt x="29" y="400"/>
                  <a:pt x="0" y="371"/>
                  <a:pt x="0" y="336"/>
                </a:cubicBezTo>
                <a:lnTo>
                  <a:pt x="0" y="96"/>
                </a:lnTo>
                <a:close/>
                <a:moveTo>
                  <a:pt x="64" y="96"/>
                </a:moveTo>
                <a:lnTo>
                  <a:pt x="64" y="336"/>
                </a:lnTo>
                <a:lnTo>
                  <a:pt x="512" y="336"/>
                </a:lnTo>
                <a:lnTo>
                  <a:pt x="512" y="96"/>
                </a:lnTo>
                <a:lnTo>
                  <a:pt x="64" y="96"/>
                </a:lnTo>
                <a:close/>
              </a:path>
              <a:path w="576" h="512">
                <a:moveTo>
                  <a:pt x="160" y="448"/>
                </a:moveTo>
                <a:lnTo>
                  <a:pt x="416" y="448"/>
                </a:lnTo>
                <a:cubicBezTo>
                  <a:pt x="434" y="448"/>
                  <a:pt x="448" y="462"/>
                  <a:pt x="448" y="480"/>
                </a:cubicBezTo>
                <a:cubicBezTo>
                  <a:pt x="448" y="498"/>
                  <a:pt x="434" y="512"/>
                  <a:pt x="416" y="512"/>
                </a:cubicBezTo>
                <a:lnTo>
                  <a:pt x="160" y="512"/>
                </a:lnTo>
                <a:cubicBezTo>
                  <a:pt x="142" y="512"/>
                  <a:pt x="128" y="498"/>
                  <a:pt x="128" y="480"/>
                </a:cubicBezTo>
                <a:cubicBezTo>
                  <a:pt x="128" y="462"/>
                  <a:pt x="142" y="448"/>
                  <a:pt x="160" y="448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1" name="Google Shape;169;p8"/>
          <p:cNvSpPr txBox="1"/>
          <p:nvPr/>
        </p:nvSpPr>
        <p:spPr>
          <a:xfrm>
            <a:off x="6096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البث المحلي</a:t>
            </a:r>
            <a:endParaRPr lang="en-US" sz="1700" noProof="1"/>
          </a:p>
        </p:txBody>
      </p:sp>
      <p:sp>
        <p:nvSpPr>
          <p:cNvPr id="12" name="Google Shape;170;p8"/>
          <p:cNvSpPr txBox="1"/>
          <p:nvPr/>
        </p:nvSpPr>
        <p:spPr>
          <a:xfrm>
            <a:off x="6096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تنقل القنوات الرياضية المغربية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العرض داخل الوطن، مع تقديمات حكومية لفتح المفاوضات — حدث وطني، مجاني للأمة.</a:t>
            </a:r>
            <a:endParaRPr lang="en-US" sz="1250" noProof="1"/>
          </a:p>
        </p:txBody>
      </p:sp>
      <p:sp>
        <p:nvSpPr>
          <p:cNvPr id="13" name="Google Shape;171;p8"/>
          <p:cNvSpPr/>
          <p:nvPr>
            <p:extLst>
              <p:ext uri="{F5677B7D-0D2A-4D9B-9A5C-6D8D7D0E5A5D}">
                <pptd:line encoding="base64url">eyJ2aWV3Qm94IjpbMSwyOTBdLCJwb2ludHMiOiIwLDAgMCwyOTAiLCJjdXJ2ZSI6InNoYXJwIn0</pptd:line>
              </p:ext>
            </p:extLst>
          </p:nvPr>
        </p:nvSpPr>
        <p:spPr>
          <a:xfrm>
            <a:off x="6096000" y="2235200"/>
            <a:ext cx="12700" cy="3683000"/>
          </a:xfrm>
          <a:custGeom>
            <a:avLst/>
            <a:gdLst/>
            <a:ahLst/>
            <a:cxnLst/>
            <a:rect l="l" t="t" r="r" b="b"/>
            <a:pathLst>
              <a:path w="1" h="290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4" name="Google Shape;172;p8"/>
          <p:cNvSpPr/>
          <p:nvPr/>
        </p:nvSpPr>
        <p:spPr>
          <a:xfrm>
            <a:off x="6502400" y="223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96" y="64"/>
                </a:moveTo>
                <a:cubicBezTo>
                  <a:pt x="61" y="64"/>
                  <a:pt x="32" y="93"/>
                  <a:pt x="32" y="128"/>
                </a:cubicBezTo>
                <a:lnTo>
                  <a:pt x="32" y="384"/>
                </a:lnTo>
                <a:cubicBezTo>
                  <a:pt x="32" y="419"/>
                  <a:pt x="61" y="448"/>
                  <a:pt x="96" y="448"/>
                </a:cubicBezTo>
                <a:lnTo>
                  <a:pt x="352" y="448"/>
                </a:lnTo>
                <a:cubicBezTo>
                  <a:pt x="387" y="448"/>
                  <a:pt x="416" y="419"/>
                  <a:pt x="416" y="384"/>
                </a:cubicBezTo>
                <a:lnTo>
                  <a:pt x="416" y="128"/>
                </a:lnTo>
                <a:cubicBezTo>
                  <a:pt x="416" y="93"/>
                  <a:pt x="387" y="64"/>
                  <a:pt x="352" y="64"/>
                </a:cubicBezTo>
                <a:lnTo>
                  <a:pt x="96" y="64"/>
                </a:lnTo>
                <a:close/>
                <a:moveTo>
                  <a:pt x="464" y="336"/>
                </a:moveTo>
                <a:lnTo>
                  <a:pt x="538" y="395"/>
                </a:lnTo>
                <a:cubicBezTo>
                  <a:pt x="542" y="398"/>
                  <a:pt x="547" y="400"/>
                  <a:pt x="552" y="400"/>
                </a:cubicBezTo>
                <a:cubicBezTo>
                  <a:pt x="565" y="400"/>
                  <a:pt x="576" y="389"/>
                  <a:pt x="576" y="376"/>
                </a:cubicBezTo>
                <a:lnTo>
                  <a:pt x="576" y="136"/>
                </a:lnTo>
                <a:cubicBezTo>
                  <a:pt x="576" y="123"/>
                  <a:pt x="565" y="112"/>
                  <a:pt x="552" y="112"/>
                </a:cubicBezTo>
                <a:cubicBezTo>
                  <a:pt x="547" y="112"/>
                  <a:pt x="542" y="114"/>
                  <a:pt x="538" y="117"/>
                </a:cubicBezTo>
                <a:lnTo>
                  <a:pt x="464" y="176"/>
                </a:lnTo>
                <a:lnTo>
                  <a:pt x="464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5" name="Google Shape;173;p8"/>
          <p:cNvSpPr txBox="1"/>
          <p:nvPr/>
        </p:nvSpPr>
        <p:spPr>
          <a:xfrm>
            <a:off x="65024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محرك المحتوى</a:t>
            </a:r>
            <a:endParaRPr lang="en-US" sz="1700" noProof="1"/>
          </a:p>
        </p:txBody>
      </p:sp>
      <p:sp>
        <p:nvSpPr>
          <p:cNvPr id="16" name="Google Shape;174;p8"/>
          <p:cNvSpPr txBox="1"/>
          <p:nvPr/>
        </p:nvSpPr>
        <p:spPr>
          <a:xfrm>
            <a:off x="65024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يولّد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معسكر قتال ميداني لأربعة أسابيع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شهراً من المحتوى اليومي — تدريبات، مواجهات وجهاً لوجه، أوزان رسمية — مسوقاً للعرض قبل ليلة النزال بوقت طويل.</a:t>
            </a:r>
            <a:endParaRPr lang="en-US" sz="1250" noProof="1"/>
          </a:p>
        </p:txBody>
      </p:sp>
      <p:sp>
        <p:nvSpPr>
          <p:cNvPr id="17" name="Google Shape;175;p8"/>
          <p:cNvSpPr/>
          <p:nvPr/>
        </p:nvSpPr>
        <p:spPr>
          <a:xfrm>
            <a:off x="6502400" y="4191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64" y="64"/>
                </a:moveTo>
                <a:cubicBezTo>
                  <a:pt x="29" y="64"/>
                  <a:pt x="0" y="93"/>
                  <a:pt x="0" y="128"/>
                </a:cubicBezTo>
                <a:lnTo>
                  <a:pt x="0" y="192"/>
                </a:lnTo>
                <a:cubicBezTo>
                  <a:pt x="0" y="201"/>
                  <a:pt x="7" y="208"/>
                  <a:pt x="16" y="211"/>
                </a:cubicBezTo>
                <a:cubicBezTo>
                  <a:pt x="35" y="217"/>
                  <a:pt x="48" y="235"/>
                  <a:pt x="48" y="256"/>
                </a:cubicBezTo>
                <a:cubicBezTo>
                  <a:pt x="48" y="277"/>
                  <a:pt x="35" y="295"/>
                  <a:pt x="16" y="301"/>
                </a:cubicBezTo>
                <a:cubicBezTo>
                  <a:pt x="7" y="304"/>
                  <a:pt x="0" y="311"/>
                  <a:pt x="0" y="320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320"/>
                </a:lnTo>
                <a:cubicBezTo>
                  <a:pt x="576" y="311"/>
                  <a:pt x="569" y="304"/>
                  <a:pt x="560" y="301"/>
                </a:cubicBezTo>
                <a:cubicBezTo>
                  <a:pt x="542" y="295"/>
                  <a:pt x="528" y="277"/>
                  <a:pt x="528" y="256"/>
                </a:cubicBezTo>
                <a:cubicBezTo>
                  <a:pt x="528" y="235"/>
                  <a:pt x="542" y="217"/>
                  <a:pt x="560" y="211"/>
                </a:cubicBezTo>
                <a:cubicBezTo>
                  <a:pt x="569" y="208"/>
                  <a:pt x="576" y="201"/>
                  <a:pt x="576" y="192"/>
                </a:cubicBezTo>
                <a:lnTo>
                  <a:pt x="576" y="128"/>
                </a:lnTo>
                <a:cubicBezTo>
                  <a:pt x="576" y="93"/>
                  <a:pt x="547" y="64"/>
                  <a:pt x="512" y="64"/>
                </a:cubicBezTo>
                <a:lnTo>
                  <a:pt x="64" y="64"/>
                </a:lnTo>
                <a:close/>
                <a:moveTo>
                  <a:pt x="112" y="160"/>
                </a:moveTo>
                <a:cubicBezTo>
                  <a:pt x="112" y="142"/>
                  <a:pt x="126" y="128"/>
                  <a:pt x="144" y="128"/>
                </a:cubicBezTo>
                <a:lnTo>
                  <a:pt x="432" y="128"/>
                </a:lnTo>
                <a:cubicBezTo>
                  <a:pt x="450" y="128"/>
                  <a:pt x="464" y="142"/>
                  <a:pt x="464" y="160"/>
                </a:cubicBezTo>
                <a:lnTo>
                  <a:pt x="464" y="352"/>
                </a:lnTo>
                <a:cubicBezTo>
                  <a:pt x="464" y="370"/>
                  <a:pt x="450" y="384"/>
                  <a:pt x="432" y="384"/>
                </a:cubicBezTo>
                <a:lnTo>
                  <a:pt x="144" y="384"/>
                </a:lnTo>
                <a:cubicBezTo>
                  <a:pt x="126" y="384"/>
                  <a:pt x="112" y="370"/>
                  <a:pt x="112" y="352"/>
                </a:cubicBezTo>
                <a:lnTo>
                  <a:pt x="112" y="160"/>
                </a:lnTo>
                <a:close/>
              </a:path>
              <a:path w="576" h="512">
                <a:moveTo>
                  <a:pt x="416" y="336"/>
                </a:moveTo>
                <a:lnTo>
                  <a:pt x="416" y="176"/>
                </a:lnTo>
                <a:lnTo>
                  <a:pt x="160" y="176"/>
                </a:lnTo>
                <a:lnTo>
                  <a:pt x="160" y="336"/>
                </a:lnTo>
                <a:lnTo>
                  <a:pt x="416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8" name="Google Shape;176;p8"/>
          <p:cNvSpPr txBox="1"/>
          <p:nvPr/>
        </p:nvSpPr>
        <p:spPr>
          <a:xfrm>
            <a:off x="65024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التذاكر</a:t>
            </a:r>
            <a:endParaRPr lang="en-US" sz="1700" noProof="1"/>
          </a:p>
        </p:txBody>
      </p:sp>
      <p:sp>
        <p:nvSpPr>
          <p:cNvPr id="19" name="Google Shape;177;p8"/>
          <p:cNvSpPr txBox="1"/>
          <p:nvPr/>
        </p:nvSpPr>
        <p:spPr>
          <a:xfrm>
            <a:off x="65024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تُدار مبيعات التذاكر عبر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Ticketmaster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تسعير متدرج عبر سعة 67,700 مقعد، مصمم لملء الملعب الوطني في ليلة النزال.</a:t>
            </a:r>
            <a:endParaRPr lang="en-US" sz="1250" noProof="1"/>
          </a:p>
        </p:txBody>
      </p:sp>
      <p:sp>
        <p:nvSpPr>
          <p:cNvPr id="20" name="Google Shape;178;p8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1" name="Google Shape;179;p8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2" name="Google Shape;180;p8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3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3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محرك المحتوى</a:t>
            </a:r>
            <a:endParaRPr lang="en-US" sz="1100" noProof="1"/>
          </a:p>
        </p:txBody>
      </p:sp>
      <p:sp>
        <p:nvSpPr>
          <p:cNvPr id="3" name="n3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أربعة أسابيع من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الاهتمام</a:t>
            </a:r>
            <a:endParaRPr lang="en-US" sz="3000" noProof="1"/>
          </a:p>
        </p:txBody>
      </p:sp>
      <p:sp>
        <p:nvSpPr>
          <p:cNvPr id="4" name="n3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3-w1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609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n3-w1num"/>
          <p:cNvSpPr txBox="1"/>
          <p:nvPr/>
        </p:nvSpPr>
        <p:spPr>
          <a:xfrm>
            <a:off x="609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endParaRPr lang="en-US" sz="1800" noProof="1"/>
          </a:p>
        </p:txBody>
      </p:sp>
      <p:sp>
        <p:nvSpPr>
          <p:cNvPr id="7" name="n3-w1name"/>
          <p:cNvSpPr txBox="1"/>
          <p:nvPr/>
        </p:nvSpPr>
        <p:spPr>
          <a:xfrm>
            <a:off x="609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الأسبوع 1</a:t>
            </a:r>
            <a:endParaRPr lang="en-US" sz="1300" noProof="1"/>
          </a:p>
        </p:txBody>
      </p:sp>
      <p:sp>
        <p:nvSpPr>
          <p:cNvPr id="8" name="n3-w1body"/>
          <p:cNvSpPr txBox="1"/>
          <p:nvPr/>
        </p:nvSpPr>
        <p:spPr>
          <a:xfrm>
            <a:off x="609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الوصول · افتتاح المعسكر · محتوى الوجهة الرباط</a:t>
            </a:r>
            <a:endParaRPr lang="en-US" sz="1100" noProof="1"/>
          </a:p>
        </p:txBody>
      </p:sp>
      <p:sp>
        <p:nvSpPr>
          <p:cNvPr id="9" name="n3-w2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3403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3-w2num"/>
          <p:cNvSpPr txBox="1"/>
          <p:nvPr/>
        </p:nvSpPr>
        <p:spPr>
          <a:xfrm>
            <a:off x="3403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endParaRPr lang="en-US" sz="1800" noProof="1"/>
          </a:p>
        </p:txBody>
      </p:sp>
      <p:sp>
        <p:nvSpPr>
          <p:cNvPr id="11" name="n3-w2name"/>
          <p:cNvSpPr txBox="1"/>
          <p:nvPr/>
        </p:nvSpPr>
        <p:spPr>
          <a:xfrm>
            <a:off x="3403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الأسبوع 2</a:t>
            </a:r>
            <a:endParaRPr lang="en-US" sz="1300" noProof="1"/>
          </a:p>
        </p:txBody>
      </p:sp>
      <p:sp>
        <p:nvSpPr>
          <p:cNvPr id="12" name="n3-w2body"/>
          <p:cNvSpPr txBox="1"/>
          <p:nvPr/>
        </p:nvSpPr>
        <p:spPr>
          <a:xfrm>
            <a:off x="3403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قصص التدريب · ملفات الرياضيين · فعاليات مجتمعية</a:t>
            </a:r>
            <a:endParaRPr lang="en-US" sz="1100" noProof="1"/>
          </a:p>
        </p:txBody>
      </p:sp>
      <p:sp>
        <p:nvSpPr>
          <p:cNvPr id="13" name="n3-w3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6197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4" name="n3-w3num"/>
          <p:cNvSpPr txBox="1"/>
          <p:nvPr/>
        </p:nvSpPr>
        <p:spPr>
          <a:xfrm>
            <a:off x="6197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endParaRPr lang="en-US" sz="1800" noProof="1"/>
          </a:p>
        </p:txBody>
      </p:sp>
      <p:sp>
        <p:nvSpPr>
          <p:cNvPr id="15" name="n3-w3name"/>
          <p:cNvSpPr txBox="1"/>
          <p:nvPr/>
        </p:nvSpPr>
        <p:spPr>
          <a:xfrm>
            <a:off x="6197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الأسبوع 3</a:t>
            </a:r>
            <a:endParaRPr lang="en-US" sz="1300" noProof="1"/>
          </a:p>
        </p:txBody>
      </p:sp>
      <p:sp>
        <p:nvSpPr>
          <p:cNvPr id="16" name="n3-w3body"/>
          <p:cNvSpPr txBox="1"/>
          <p:nvPr/>
        </p:nvSpPr>
        <p:spPr>
          <a:xfrm>
            <a:off x="6197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أيام إعلامية · مواجهات وجهاً لوجه · محتوى الرعاة</a:t>
            </a:r>
            <a:endParaRPr lang="en-US" sz="1100" noProof="1"/>
          </a:p>
        </p:txBody>
      </p:sp>
      <p:sp>
        <p:nvSpPr>
          <p:cNvPr id="17" name="n3-w4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8991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8" name="n3-w4num"/>
          <p:cNvSpPr txBox="1"/>
          <p:nvPr/>
        </p:nvSpPr>
        <p:spPr>
          <a:xfrm>
            <a:off x="8991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Almarai"/>
                <a:ea typeface="Almarai"/>
              </a:rPr>
              <a:t>04</a:t>
            </a:r>
            <a:endParaRPr lang="en-US" sz="1800" noProof="1"/>
          </a:p>
        </p:txBody>
      </p:sp>
      <p:sp>
        <p:nvSpPr>
          <p:cNvPr id="19" name="n3-w4name"/>
          <p:cNvSpPr txBox="1"/>
          <p:nvPr/>
        </p:nvSpPr>
        <p:spPr>
          <a:xfrm>
            <a:off x="8991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أسبوع الحدث</a:t>
            </a:r>
            <a:endParaRPr lang="en-US" sz="1300" noProof="1"/>
          </a:p>
        </p:txBody>
      </p:sp>
      <p:sp>
        <p:nvSpPr>
          <p:cNvPr id="20" name="n3-w4body"/>
          <p:cNvSpPr txBox="1"/>
          <p:nvPr/>
        </p:nvSpPr>
        <p:spPr>
          <a:xfrm>
            <a:off x="8991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مؤتمر صحفي · الوزن الرسمي · ليلة النزال · الختام الموسيقي</a:t>
            </a:r>
            <a:endParaRPr lang="en-US" sz="1100" noProof="1"/>
          </a:p>
        </p:txBody>
      </p:sp>
      <p:sp>
        <p:nvSpPr>
          <p:cNvPr id="21" name="n3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978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2" name="n3-note"/>
          <p:cNvSpPr txBox="1"/>
          <p:nvPr/>
        </p:nvSpPr>
        <p:spPr>
          <a:xfrm>
            <a:off x="609600" y="52070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>
                <a:solidFill>
                  <a:srgbClr val="8D97AC"/>
                </a:solidFill>
                <a:latin typeface="Almarai"/>
                <a:ea typeface="Almarai"/>
              </a:rPr>
              <a:t>الفرصة للحكومة:</a:t>
            </a: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 معسكر لأربعة أسابيع يحوّل ليلة واحدة إلى حملة إعلامية وسياحية تمتد شهراً — تنسيق الصور السياحية ورسائل الوجهة والمحتوى الثقافي كي تسوّق التغطية الدولية للمغرب وللنزال معاً.</a:t>
            </a:r>
            <a:endParaRPr lang="en-US" sz="1250" noProof="1"/>
          </a:p>
        </p:txBody>
      </p:sp>
      <p:sp>
        <p:nvSpPr>
          <p:cNvPr id="23" name="n3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4" name="n3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5" name="n3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6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2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استراتيجية الجمهور</a:t>
            </a:r>
            <a:endParaRPr lang="en-US" sz="1100" noProof="1"/>
          </a:p>
        </p:txBody>
      </p:sp>
      <p:sp>
        <p:nvSpPr>
          <p:cNvPr id="3" name="n2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خمسة أسواق.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حدث واحد.</a:t>
            </a:r>
            <a:endParaRPr lang="en-US" sz="3000" noProof="1"/>
          </a:p>
        </p:txBody>
      </p:sp>
      <p:sp>
        <p:nvSpPr>
          <p:cNvPr id="4" name="n2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2-c1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6096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n2-c1num"/>
          <p:cNvSpPr txBox="1"/>
          <p:nvPr/>
        </p:nvSpPr>
        <p:spPr>
          <a:xfrm>
            <a:off x="6096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endParaRPr lang="en-US" sz="1600" noProof="1"/>
          </a:p>
        </p:txBody>
      </p:sp>
      <p:sp>
        <p:nvSpPr>
          <p:cNvPr id="7" name="n2-c1name"/>
          <p:cNvSpPr txBox="1"/>
          <p:nvPr/>
        </p:nvSpPr>
        <p:spPr>
          <a:xfrm>
            <a:off x="6096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المغرب</a:t>
            </a:r>
            <a:endParaRPr lang="en-US" sz="1300" noProof="1"/>
          </a:p>
        </p:txBody>
      </p:sp>
      <p:sp>
        <p:nvSpPr>
          <p:cNvPr id="8" name="n2-c1body"/>
          <p:cNvSpPr txBox="1"/>
          <p:nvPr/>
        </p:nvSpPr>
        <p:spPr>
          <a:xfrm>
            <a:off x="6096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Almarai"/>
                <a:ea typeface="Almarai"/>
              </a:rPr>
              <a:t>جمهور وطني للرياضة والموسيقى — قلب الـ 67,700.</a:t>
            </a:r>
            <a:endParaRPr lang="en-US" sz="1050" noProof="1"/>
          </a:p>
        </p:txBody>
      </p:sp>
      <p:sp>
        <p:nvSpPr>
          <p:cNvPr id="9" name="n2-c2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28448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2-c2num"/>
          <p:cNvSpPr txBox="1"/>
          <p:nvPr/>
        </p:nvSpPr>
        <p:spPr>
          <a:xfrm>
            <a:off x="28448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endParaRPr lang="en-US" sz="1600" noProof="1"/>
          </a:p>
        </p:txBody>
      </p:sp>
      <p:sp>
        <p:nvSpPr>
          <p:cNvPr id="11" name="n2-c2name"/>
          <p:cNvSpPr txBox="1"/>
          <p:nvPr/>
        </p:nvSpPr>
        <p:spPr>
          <a:xfrm>
            <a:off x="28448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الجالية</a:t>
            </a:r>
            <a:endParaRPr lang="en-US" sz="1300" noProof="1"/>
          </a:p>
        </p:txBody>
      </p:sp>
      <p:sp>
        <p:nvSpPr>
          <p:cNvPr id="12" name="n2-c2body"/>
          <p:cNvSpPr txBox="1"/>
          <p:nvPr/>
        </p:nvSpPr>
        <p:spPr>
          <a:xfrm>
            <a:off x="28448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Almarai"/>
                <a:ea typeface="Almarai"/>
              </a:rPr>
              <a:t>فرنسا · إسبانيا · بلجيكا · هولندا · المملكة المتحدة — عائدون إلى الوطن لليلة النزال.</a:t>
            </a:r>
            <a:endParaRPr lang="en-US" sz="1050" noProof="1"/>
          </a:p>
        </p:txBody>
      </p:sp>
      <p:sp>
        <p:nvSpPr>
          <p:cNvPr id="13" name="n2-c3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50800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4" name="n2-c3num"/>
          <p:cNvSpPr txBox="1"/>
          <p:nvPr/>
        </p:nvSpPr>
        <p:spPr>
          <a:xfrm>
            <a:off x="50800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endParaRPr lang="en-US" sz="1600" noProof="1"/>
          </a:p>
        </p:txBody>
      </p:sp>
      <p:sp>
        <p:nvSpPr>
          <p:cNvPr id="15" name="n2-c3name"/>
          <p:cNvSpPr txBox="1"/>
          <p:nvPr/>
        </p:nvSpPr>
        <p:spPr>
          <a:xfrm>
            <a:off x="50800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أوروبا</a:t>
            </a:r>
            <a:endParaRPr lang="en-US" sz="1300" noProof="1"/>
          </a:p>
        </p:txBody>
      </p:sp>
      <p:sp>
        <p:nvSpPr>
          <p:cNvPr id="16" name="n2-c3body"/>
          <p:cNvSpPr txBox="1"/>
          <p:nvPr/>
        </p:nvSpPr>
        <p:spPr>
          <a:xfrm>
            <a:off x="50800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Almarai"/>
                <a:ea typeface="Almarai"/>
              </a:rPr>
              <a:t>عشاق الملاكمة والموسيقى من وجهات قصيرة، على بعد ساعات بالطائرة.</a:t>
            </a:r>
            <a:endParaRPr lang="en-US" sz="1050" noProof="1"/>
          </a:p>
        </p:txBody>
      </p:sp>
      <p:sp>
        <p:nvSpPr>
          <p:cNvPr id="17" name="n2-c4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73152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8" name="n2-c4num"/>
          <p:cNvSpPr txBox="1"/>
          <p:nvPr/>
        </p:nvSpPr>
        <p:spPr>
          <a:xfrm>
            <a:off x="73152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04</a:t>
            </a:r>
            <a:endParaRPr lang="en-US" sz="1600" noProof="1"/>
          </a:p>
        </p:txBody>
      </p:sp>
      <p:sp>
        <p:nvSpPr>
          <p:cNvPr id="19" name="n2-c4name"/>
          <p:cNvSpPr txBox="1"/>
          <p:nvPr/>
        </p:nvSpPr>
        <p:spPr>
          <a:xfrm>
            <a:off x="73152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الخليج</a:t>
            </a:r>
            <a:endParaRPr lang="en-US" sz="1300" noProof="1"/>
          </a:p>
        </p:txBody>
      </p:sp>
      <p:sp>
        <p:nvSpPr>
          <p:cNvPr id="20" name="n2-c4body"/>
          <p:cNvSpPr txBox="1"/>
          <p:nvPr/>
        </p:nvSpPr>
        <p:spPr>
          <a:xfrm>
            <a:off x="73152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Almarai"/>
                <a:ea typeface="Almarai"/>
              </a:rPr>
              <a:t>جمهور متميز للسفر الرياضي — مشترو الضيافة وكبار الزوار.</a:t>
            </a:r>
            <a:endParaRPr lang="en-US" sz="1050" noProof="1"/>
          </a:p>
        </p:txBody>
      </p:sp>
      <p:sp>
        <p:nvSpPr>
          <p:cNvPr id="21" name="n2-c5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95504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22" name="n2-c5num"/>
          <p:cNvSpPr txBox="1"/>
          <p:nvPr/>
        </p:nvSpPr>
        <p:spPr>
          <a:xfrm>
            <a:off x="95504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05</a:t>
            </a:r>
            <a:endParaRPr lang="en-US" sz="1600" noProof="1"/>
          </a:p>
        </p:txBody>
      </p:sp>
      <p:sp>
        <p:nvSpPr>
          <p:cNvPr id="23" name="n2-c5name"/>
          <p:cNvSpPr txBox="1"/>
          <p:nvPr/>
        </p:nvSpPr>
        <p:spPr>
          <a:xfrm>
            <a:off x="95504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أفريقيا</a:t>
            </a:r>
            <a:endParaRPr lang="en-US" sz="1300" noProof="1"/>
          </a:p>
        </p:txBody>
      </p:sp>
      <p:sp>
        <p:nvSpPr>
          <p:cNvPr id="24" name="n2-c5body"/>
          <p:cNvSpPr txBox="1"/>
          <p:nvPr/>
        </p:nvSpPr>
        <p:spPr>
          <a:xfrm>
            <a:off x="95504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Almarai"/>
                <a:ea typeface="Almarai"/>
              </a:rPr>
              <a:t>وسائل إعلام إقليمية وجمهور ملاكمة عبر القارة.</a:t>
            </a:r>
            <a:endParaRPr lang="en-US" sz="1050" noProof="1"/>
          </a:p>
        </p:txBody>
      </p:sp>
      <p:sp>
        <p:nvSpPr>
          <p:cNvPr id="25" name="n2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9022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6" name="n2-note"/>
          <p:cNvSpPr txBox="1"/>
          <p:nvPr/>
        </p:nvSpPr>
        <p:spPr>
          <a:xfrm>
            <a:off x="609600" y="51308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>
                <a:solidFill>
                  <a:srgbClr val="8D97AC"/>
                </a:solidFill>
                <a:latin typeface="Almarai"/>
                <a:ea typeface="Almarai"/>
              </a:rPr>
              <a:t>الانعكاس التجاري:</a:t>
            </a: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 التذاكر والإعلام مُخططان حول خمس شرائح عملاء متميزة — باقات تذاكر متمايزة، حزم سفر، محتوى إبداعي خاص بكل لغة، شراكات مع شركات الطيران واستحواذ رقمي مُوجّه جغرافياً.</a:t>
            </a:r>
            <a:endParaRPr lang="en-US" sz="1250" noProof="1"/>
          </a:p>
        </p:txBody>
      </p:sp>
      <p:sp>
        <p:nvSpPr>
          <p:cNvPr id="27" name="n2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8" name="n2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9" name="n2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3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5;p9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86;p9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88;p9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الاستثمار</a:t>
            </a:r>
            <a:endParaRPr lang="en-US" sz="1100" noProof="1"/>
          </a:p>
        </p:txBody>
      </p:sp>
      <p:sp>
        <p:nvSpPr>
          <p:cNvPr id="5" name="Google Shape;189;p9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100" noProof="1" i="0">
                <a:solidFill>
                  <a:srgbClr val="FFFFFF"/>
                </a:solidFill>
                <a:latin typeface="Almarai"/>
                <a:ea typeface="Almarai"/>
              </a:rPr>
              <a:t>إنتاج عالمي المستوى</a:t>
            </a:r>
            <a:r>
              <a:rPr lang="en-US" sz="2100" noProof="1" i="0">
                <a:solidFill>
                  <a:srgbClr val="2E5BFF"/>
                </a:solidFill>
                <a:latin typeface="Almarai"/>
                <a:ea typeface="Almarai"/>
              </a:rPr>
              <a:t>، على مسرح عالمي المستوى</a:t>
            </a:r>
            <a:endParaRPr lang="en-US" sz="2100" noProof="1"/>
          </a:p>
        </p:txBody>
      </p:sp>
      <p:pic>
        <p:nvPicPr>
          <p:cNvPr id="6" name="Google Shape;190;p9"/>
          <p:cNvPicPr/>
          <p:nvPr/>
        </p:nvPicPr>
        <p:blipFill>
          <a:blip r:embed="rId2"/>
          <a:srcRect l="14115" r="14115"/>
          <a:stretch>
            <a:fillRect/>
          </a:stretch>
        </p:blipFill>
        <p:spPr>
          <a:xfrm>
            <a:off x="609600" y="2006600"/>
            <a:ext cx="5080000" cy="3175000"/>
          </a:xfrm>
          <a:prstGeom prst="rect">
            <a:avLst/>
          </a:prstGeom>
          <a:ln>
            <a:noFill/>
          </a:ln>
        </p:spPr>
      </p:pic>
      <p:sp>
        <p:nvSpPr>
          <p:cNvPr id="7" name="Google Shape;191;p9"/>
          <p:cNvSpPr txBox="1"/>
          <p:nvPr/>
        </p:nvSpPr>
        <p:spPr>
          <a:xfrm>
            <a:off x="609600" y="5283200"/>
            <a:ext cx="508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ملعب الأمير مولاي عبد الله · الرباط</a:t>
            </a:r>
            <a:endParaRPr lang="en-US" sz="800" noProof="1"/>
          </a:p>
        </p:txBody>
      </p:sp>
      <p:sp>
        <p:nvSpPr>
          <p:cNvPr id="8" name="Google Shape;192;p9"/>
          <p:cNvSpPr txBox="1"/>
          <p:nvPr/>
        </p:nvSpPr>
        <p:spPr>
          <a:xfrm>
            <a:off x="609600" y="5588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كل عنصر من عناصر العرض تقدّمه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Elite Sports Promotions ومجموعة ماريتا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المملكة توفر المسرح، ونحن نجلب العالم.</a:t>
            </a:r>
            <a:endParaRPr lang="en-US" sz="1250" noProof="1"/>
          </a:p>
        </p:txBody>
      </p:sp>
      <p:sp>
        <p:nvSpPr>
          <p:cNvPr id="9" name="Google Shape;193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213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Google Shape;194;p9"/>
          <p:cNvSpPr txBox="1"/>
          <p:nvPr/>
        </p:nvSpPr>
        <p:spPr>
          <a:xfrm>
            <a:off x="6197600" y="226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Almarai"/>
                <a:ea typeface="Almarai"/>
              </a:rPr>
              <a:t>بطاقة نزالات عالمية المستوى</a:t>
            </a:r>
            <a:endParaRPr lang="en-US" sz="1800" noProof="1"/>
          </a:p>
        </p:txBody>
      </p:sp>
      <p:sp>
        <p:nvSpPr>
          <p:cNvPr id="11" name="Google Shape;195;p9"/>
          <p:cNvSpPr txBox="1"/>
          <p:nvPr/>
        </p:nvSpPr>
        <p:spPr>
          <a:xfrm>
            <a:off x="6197600" y="259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حدث رئيسي في العنوان · نزالان رئيسيان مشتركان · إطلاق PRO 3 — ستة نزالات 50-50 · بطاقة تمهيدية من أربعة نزالات</a:t>
            </a:r>
            <a:endParaRPr lang="en-US" sz="1200" noProof="1"/>
          </a:p>
        </p:txBody>
      </p:sp>
      <p:sp>
        <p:nvSpPr>
          <p:cNvPr id="12" name="Google Shape;196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340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3" name="Google Shape;197;p9"/>
          <p:cNvSpPr txBox="1"/>
          <p:nvPr/>
        </p:nvSpPr>
        <p:spPr>
          <a:xfrm>
            <a:off x="6197600" y="353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Almarai"/>
                <a:ea typeface="Almarai"/>
              </a:rPr>
              <a:t>الموسيقى</a:t>
            </a:r>
            <a:endParaRPr lang="en-US" sz="1800" noProof="1"/>
          </a:p>
        </p:txBody>
      </p:sp>
      <p:sp>
        <p:nvSpPr>
          <p:cNvPr id="14" name="Google Shape;198;p9"/>
          <p:cNvSpPr txBox="1"/>
          <p:nvPr/>
        </p:nvSpPr>
        <p:spPr>
          <a:xfrm>
            <a:off x="6197600" y="386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الفنان الرئيسي Robbie Williams · الدي جي الشهيرة Charlotte de Witte — حفل موسيقي كامل في الملعب حول النزالات</a:t>
            </a:r>
            <a:endParaRPr lang="en-US" sz="1200" noProof="1"/>
          </a:p>
        </p:txBody>
      </p:sp>
      <p:sp>
        <p:nvSpPr>
          <p:cNvPr id="15" name="Google Shape;199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467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FFFFFF"/>
            </a:solidFill>
          </a:ln>
        </p:spPr>
      </p:sp>
      <p:sp>
        <p:nvSpPr>
          <p:cNvPr id="16" name="Google Shape;200;p9"/>
          <p:cNvSpPr txBox="1"/>
          <p:nvPr/>
        </p:nvSpPr>
        <p:spPr>
          <a:xfrm>
            <a:off x="6197600" y="480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Almarai"/>
                <a:ea typeface="Almarai"/>
              </a:rPr>
              <a:t>الإنتاج والتنفيذ</a:t>
            </a:r>
            <a:endParaRPr lang="en-US" sz="1800" noProof="1"/>
          </a:p>
        </p:txBody>
      </p:sp>
      <p:sp>
        <p:nvSpPr>
          <p:cNvPr id="17" name="Google Shape;201;p9"/>
          <p:cNvSpPr txBox="1"/>
          <p:nvPr/>
        </p:nvSpPr>
        <p:spPr>
          <a:xfrm>
            <a:off x="6197600" y="5130800"/>
            <a:ext cx="53848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إدارة وإنتاج العرض · 200 غرفة فندقية لسبع ليالٍ · 200 رحلة ذهاب وعودة · معسكر قتال لأربعة أسابيع في الموقع · تسويق · حكام وطواقم طبية وحلبة</a:t>
            </a:r>
            <a:endParaRPr lang="en-US" sz="1200" noProof="1"/>
          </a:p>
        </p:txBody>
      </p:sp>
      <p:sp>
        <p:nvSpPr>
          <p:cNvPr id="18" name="Google Shape;202;p9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Google Shape;203;p9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20" name="Google Shape;204;p9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بيانات مالية مفصلة متاحة للشركاء الحكوميين عند الطلب</a:t>
            </a:r>
            <a:endParaRPr lang="en-US" sz="800" noProof="1"/>
          </a:p>
        </p:txBody>
      </p:sp>
      <p:pic>
        <p:nvPicPr>
          <p:cNvPr id="21" name="Google Shape;205;p9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2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9;p10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10;p10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12;p10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الفرصة</a:t>
            </a:r>
            <a:endParaRPr lang="en-US" sz="1100" noProof="1"/>
          </a:p>
        </p:txBody>
      </p:sp>
      <p:sp>
        <p:nvSpPr>
          <p:cNvPr id="5" name="Google Shape;213;p10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فرصة مالية </a:t>
            </a:r>
            <a:r>
              <a:rPr lang="en-US" sz="3000" noProof="1" b="1" i="0">
                <a:solidFill>
                  <a:srgbClr val="2E5BFF"/>
                </a:solidFill>
                <a:latin typeface="Almarai"/>
                <a:ea typeface="Almarai"/>
              </a:rPr>
              <a:t>ضخمة</a:t>
            </a:r>
            <a:endParaRPr lang="en-US" sz="3000" noProof="1"/>
          </a:p>
        </p:txBody>
      </p:sp>
      <p:sp>
        <p:nvSpPr>
          <p:cNvPr id="6" name="Google Shape;214;p10"/>
          <p:cNvSpPr txBox="1"/>
          <p:nvPr/>
        </p:nvSpPr>
        <p:spPr>
          <a:xfrm>
            <a:off x="6096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Almarai"/>
                <a:ea typeface="Almarai"/>
              </a:rPr>
              <a:t>شباك التذاكر — عبر TICKETMASTER</a:t>
            </a:r>
            <a:endParaRPr lang="en-US" sz="1800" noProof="1"/>
          </a:p>
        </p:txBody>
      </p:sp>
      <p:sp>
        <p:nvSpPr>
          <p:cNvPr id="7" name="Google Shape;215;p10"/>
          <p:cNvSpPr txBox="1"/>
          <p:nvPr/>
        </p:nvSpPr>
        <p:spPr>
          <a:xfrm>
            <a:off x="609600" y="2413000"/>
            <a:ext cx="5080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تذاكر متدرجة عبر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الملعب الوطني بسعة 67,700 مقعد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من الدخول العام الميسور إلى حافة الحلبة المميزة — تحقق إيرادات ضخمة من شباك التذاكر في ليلة واحدة.</a:t>
            </a:r>
            <a:endParaRPr lang="en-US" sz="1250" noProof="1"/>
          </a:p>
          <a:p>
            <a:pPr algn="r" marL="0" marR="0">
              <a:lnSpc>
                <a:spcPct val="155000"/>
              </a:lnSpc>
              <a:spcBef>
                <a:spcPts val="1200"/>
              </a:spcBef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توزيع Ticketmaster يمنح العرض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وصولاً رقمياً كاملاً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في الوطن وعبر أوروبا والخليج والجالية المغربية.</a:t>
            </a:r>
            <a:endParaRPr lang="en-US" sz="1250" noProof="1"/>
          </a:p>
          <a:p>
            <a:pPr algn="r" marL="0" marR="0">
              <a:lnSpc>
                <a:spcPct val="155000"/>
              </a:lnSpc>
              <a:spcBef>
                <a:spcPts val="1200"/>
              </a:spcBef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المدرجات الممتلئة تعني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دخلاً سياحياً ضخماً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فنادق ومطاعم ووسائل نقل مكتظة في جميع أنحاء الرباط.</a:t>
            </a:r>
            <a:endParaRPr lang="en-US" sz="1250" noProof="1"/>
          </a:p>
        </p:txBody>
      </p:sp>
      <p:sp>
        <p:nvSpPr>
          <p:cNvPr id="8" name="Google Shape;216;p10"/>
          <p:cNvSpPr/>
          <p:nvPr>
            <p:extLst>
              <p:ext uri="{F5677B7D-0D2A-4D9B-9A5C-6D8D7D0E5A5D}">
                <pptd:line encoding="base64url">eyJ2aWV3Qm94IjpbMSwyOTBdLCJwb2ludHMiOiIwLDAgMCwyOTAiLCJjdXJ2ZSI6InNoYXJwIn0</pptd:line>
              </p:ext>
            </p:extLst>
          </p:nvPr>
        </p:nvSpPr>
        <p:spPr>
          <a:xfrm>
            <a:off x="6096000" y="1981200"/>
            <a:ext cx="12700" cy="3683000"/>
          </a:xfrm>
          <a:custGeom>
            <a:avLst/>
            <a:gdLst/>
            <a:ahLst/>
            <a:cxnLst/>
            <a:rect l="l" t="t" r="r" b="b"/>
            <a:pathLst>
              <a:path w="1" h="290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9" name="Google Shape;217;p10"/>
          <p:cNvSpPr txBox="1"/>
          <p:nvPr/>
        </p:nvSpPr>
        <p:spPr>
          <a:xfrm>
            <a:off x="65024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Almarai"/>
                <a:ea typeface="Almarai"/>
              </a:rPr>
              <a:t>الرعاية — الشركات المحلية</a:t>
            </a:r>
            <a:endParaRPr lang="en-US" sz="1800" noProof="1"/>
          </a:p>
        </p:txBody>
      </p:sp>
      <p:sp>
        <p:nvSpPr>
          <p:cNvPr id="10" name="Google Shape;218;p10"/>
          <p:cNvSpPr txBox="1"/>
          <p:nvPr/>
        </p:nvSpPr>
        <p:spPr>
          <a:xfrm>
            <a:off x="6502400" y="2413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تنضم كبريات الشركات المغربية إلى الليلة — </a:t>
            </a: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فرصة مربحة للشركات المحلية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للوقوف أمام ملعب من 67,700 متفرج وجمهور بث عالمي.</a:t>
            </a:r>
            <a:endParaRPr lang="en-US" sz="1250" noProof="1"/>
          </a:p>
        </p:txBody>
      </p:sp>
      <p:graphicFrame>
        <p:nvGraphicFramePr>
          <p:cNvPr id="11" name="Google Shape;219;p10"/>
          <p:cNvGraphicFramePr>
            <a:graphicFrameLocks noGrp="1"/>
          </p:cNvGraphicFramePr>
          <p:nvPr/>
        </p:nvGraphicFramePr>
        <p:xfrm>
          <a:off x="6502400" y="3302000"/>
          <a:ext cx="5080000" cy="2362200"/>
        </p:xfrm>
        <a:graphic>
          <a:graphicData uri="http://schemas.openxmlformats.org/drawingml/2006/table">
            <a:tbl>
              <a:tblPr/>
              <a:tblGrid>
                <a:gridCol w="2794000"/>
                <a:gridCol w="2286000"/>
              </a:tblGrid>
              <a:tr h="33070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الشريك المستهدف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القطاع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Marita Group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مروّج مشارك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Maroc Telecom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الاتصالات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Attijariwafa Bank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البنوك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OCP Group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الصناعة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Almarai"/>
                          <a:ea typeface="Almarai"/>
                        </a:rPr>
                        <a:t>Marsa Maroc · Managem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الموانئ · التعدين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Google Shape;220;p10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867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3" name="Google Shape;221;p10"/>
          <p:cNvSpPr txBox="1"/>
          <p:nvPr/>
        </p:nvSpPr>
        <p:spPr>
          <a:xfrm>
            <a:off x="609600" y="5994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50" noProof="1" i="0">
                <a:solidFill>
                  <a:srgbClr val="FFFFFF"/>
                </a:solidFill>
                <a:latin typeface="Almarai"/>
                <a:ea typeface="Almarai"/>
              </a:rPr>
              <a:t>دخل سياحي ضخم. منصة مربحة للأعمال المحلية. </a:t>
            </a:r>
            <a:r>
              <a:rPr lang="en-US" sz="1250" noProof="1" i="0">
                <a:solidFill>
                  <a:srgbClr val="6E8EFF"/>
                </a:solidFill>
                <a:latin typeface="Almarai"/>
                <a:ea typeface="Almarai"/>
              </a:rPr>
              <a:t>مدينة تُعرض على ملايين المشاهدين حول العالم.</a:t>
            </a:r>
            <a:endParaRPr lang="en-US" sz="1250" noProof="1"/>
          </a:p>
        </p:txBody>
      </p:sp>
      <p:sp>
        <p:nvSpPr>
          <p:cNvPr id="14" name="Google Shape;225;p10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5" name="Google Shape;226;p10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16" name="Google Shape;227;p10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بيانات مالية مفصلة متاحة للشركاء الحكوميين عند الطلب</a:t>
            </a:r>
            <a:endParaRPr lang="en-US" sz="800" noProof="1"/>
          </a:p>
        </p:txBody>
      </p:sp>
      <p:pic>
        <p:nvPicPr>
          <p:cNvPr id="17" name="Google Shape;228;p1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8" name="marita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4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الأثر الاقتصادي</a:t>
            </a:r>
            <a:endParaRPr lang="en-US" sz="1100" noProof="1"/>
          </a:p>
        </p:txBody>
      </p:sp>
      <p:sp>
        <p:nvSpPr>
          <p:cNvPr id="3" name="n4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نموذج أثر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مصمم للتدقيق</a:t>
            </a:r>
            <a:endParaRPr lang="en-US" sz="3000" noProof="1"/>
          </a:p>
        </p:txBody>
      </p:sp>
      <p:sp>
        <p:nvSpPr>
          <p:cNvPr id="4" name="n4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4-q1label"/>
          <p:cNvSpPr txBox="1"/>
          <p:nvPr/>
        </p:nvSpPr>
        <p:spPr>
          <a:xfrm>
            <a:off x="6096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مباشر</a:t>
            </a:r>
            <a:endParaRPr lang="en-US" sz="1700" noProof="1"/>
          </a:p>
        </p:txBody>
      </p:sp>
      <p:sp>
        <p:nvSpPr>
          <p:cNvPr id="6" name="n4-q1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09600" y="25908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7" name="n4-q1body"/>
          <p:cNvSpPr txBox="1"/>
          <p:nvPr/>
        </p:nvSpPr>
        <p:spPr>
          <a:xfrm>
            <a:off x="6096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Almarai"/>
                <a:ea typeface="Almarai"/>
              </a:rPr>
              <a:t>إنفاق الزوار · مشتريات الحدث المحلية · الرواتب المحلية · النقل والضيافة.</a:t>
            </a:r>
            <a:endParaRPr lang="en-US" sz="1200" noProof="1"/>
          </a:p>
        </p:txBody>
      </p:sp>
      <p:sp>
        <p:nvSpPr>
          <p:cNvPr id="8" name="n4-q2label"/>
          <p:cNvSpPr txBox="1"/>
          <p:nvPr/>
        </p:nvSpPr>
        <p:spPr>
          <a:xfrm>
            <a:off x="63754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غير مباشر</a:t>
            </a:r>
            <a:endParaRPr lang="en-US" sz="1700" noProof="1"/>
          </a:p>
        </p:txBody>
      </p:sp>
      <p:sp>
        <p:nvSpPr>
          <p:cNvPr id="9" name="n4-q2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375400" y="25908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4-q2body"/>
          <p:cNvSpPr txBox="1"/>
          <p:nvPr/>
        </p:nvSpPr>
        <p:spPr>
          <a:xfrm>
            <a:off x="63754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Almarai"/>
                <a:ea typeface="Almarai"/>
              </a:rPr>
              <a:t>مشتريات الموردين · التعاقد من الباطن · مدخلات الأعمال المحلية عبر سلسلة التنفيذ.</a:t>
            </a:r>
            <a:endParaRPr lang="en-US" sz="1200" noProof="1"/>
          </a:p>
        </p:txBody>
      </p:sp>
      <p:sp>
        <p:nvSpPr>
          <p:cNvPr id="11" name="n4-q3label"/>
          <p:cNvSpPr txBox="1"/>
          <p:nvPr/>
        </p:nvSpPr>
        <p:spPr>
          <a:xfrm>
            <a:off x="6096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مُستحَث</a:t>
            </a:r>
            <a:endParaRPr lang="en-US" sz="1700" noProof="1"/>
          </a:p>
        </p:txBody>
      </p:sp>
      <p:sp>
        <p:nvSpPr>
          <p:cNvPr id="12" name="n4-q3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09600" y="45212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3" name="n4-q3body"/>
          <p:cNvSpPr txBox="1"/>
          <p:nvPr/>
        </p:nvSpPr>
        <p:spPr>
          <a:xfrm>
            <a:off x="6096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Almarai"/>
                <a:ea typeface="Almarai"/>
              </a:rPr>
              <a:t>إعادة إنفاق الأسر من الأجور ودخل الموردين المتولد عن الحدث.</a:t>
            </a:r>
            <a:endParaRPr lang="en-US" sz="1200" noProof="1"/>
          </a:p>
        </p:txBody>
      </p:sp>
      <p:sp>
        <p:nvSpPr>
          <p:cNvPr id="14" name="n4-q4label"/>
          <p:cNvSpPr txBox="1"/>
          <p:nvPr/>
        </p:nvSpPr>
        <p:spPr>
          <a:xfrm>
            <a:off x="63754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القيمة الإعلامية</a:t>
            </a:r>
            <a:endParaRPr lang="en-US" sz="1700" noProof="1"/>
          </a:p>
        </p:txBody>
      </p:sp>
      <p:sp>
        <p:nvSpPr>
          <p:cNvPr id="15" name="n4-q4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375400" y="45212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6" name="n4-q4body"/>
          <p:cNvSpPr txBox="1"/>
          <p:nvPr/>
        </p:nvSpPr>
        <p:spPr>
          <a:xfrm>
            <a:off x="63754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Almarai"/>
                <a:ea typeface="Almarai"/>
              </a:rPr>
              <a:t>ظهور الوجهة · دمج العلامات التجارية · التغطية المكتسبة — تُقدَّم في تقرير منفصل.</a:t>
            </a:r>
            <a:endParaRPr lang="en-US" sz="1200" noProof="1"/>
          </a:p>
        </p:txBody>
      </p:sp>
      <p:sp>
        <p:nvSpPr>
          <p:cNvPr id="17" name="n4-note"/>
          <p:cNvSpPr txBox="1"/>
          <p:nvPr/>
        </p:nvSpPr>
        <p:spPr>
          <a:xfrm>
            <a:off x="609600" y="6070600"/>
            <a:ext cx="109728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تُقدَّم القيمة الإعلامية بشكل منفصل عن الأثر الاقتصادي على غرار الناتج المحلي — دون احتساب مزدوج.</a:t>
            </a:r>
            <a:endParaRPr lang="en-US" sz="800" noProof="1"/>
          </a:p>
        </p:txBody>
      </p:sp>
      <p:sp>
        <p:nvSpPr>
          <p:cNvPr id="18" name="n4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n4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n4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5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القياس والمساءلة</a:t>
            </a:r>
            <a:endParaRPr lang="en-US" sz="1100" noProof="1"/>
          </a:p>
        </p:txBody>
      </p:sp>
      <p:sp>
        <p:nvSpPr>
          <p:cNvPr id="3" name="n5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كل مخرَج،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مقيس</a:t>
            </a:r>
            <a:endParaRPr lang="en-US" sz="3000" noProof="1"/>
          </a:p>
        </p:txBody>
      </p:sp>
      <p:sp>
        <p:nvSpPr>
          <p:cNvPr id="4" name="n5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5-intro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كل عنصر من الدعم العام يرتبط بمخرَج قابل للقياس ومنهجية متفق عليها وموعد لإعداد التقارير.</a:t>
            </a:r>
            <a:endParaRPr lang="en-US" sz="1250" noProof="1"/>
          </a:p>
        </p:txBody>
      </p:sp>
      <p:graphicFrame>
        <p:nvGraphicFramePr>
          <p:cNvPr id="6" name="n5-table"/>
          <p:cNvGraphicFramePr>
            <a:graphicFrameLocks noGrp="1"/>
          </p:cNvGraphicFramePr>
          <p:nvPr/>
        </p:nvGraphicFramePr>
        <p:xfrm>
          <a:off x="609600" y="2641600"/>
          <a:ext cx="10972800" cy="3403600"/>
        </p:xfrm>
        <a:graphic>
          <a:graphicData uri="http://schemas.openxmlformats.org/drawingml/2006/table">
            <a:tbl>
              <a:tblPr/>
              <a:tblGrid>
                <a:gridCol w="3730752"/>
                <a:gridCol w="4608576"/>
                <a:gridCol w="2633472"/>
              </a:tblGrid>
              <a:tr h="442468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المؤشر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المنهجية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التوقيت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الزوار الدوليون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الرمز البريدي/البلد للتذكرة + استبيان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بعد الحدث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ليالي الإقامة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بيانات الفنادق/الحزم + استبيان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بعد الحدث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المشتريات المحلية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سجل الموردين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 يوماً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الوظائف/الأدوار المحلية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سجلات الرواتب والمتعاقدين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 يوماً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مدى البث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تقارير الناقلين/المنصات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30–60 يوماً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المدى الرقمي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تحليلات المنصات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7–30 يوماً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الإيرادات الضريبية / الرسوم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بيانات الجهات المختصة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بعد الحدث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n5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8" name="n5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9" name="n5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6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التوظيف والمشتريات</a:t>
            </a:r>
            <a:endParaRPr lang="en-US" sz="1100" noProof="1"/>
          </a:p>
        </p:txBody>
      </p:sp>
      <p:sp>
        <p:nvSpPr>
          <p:cNvPr id="3" name="n6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إبقاء إنفاق الحدث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داخل المغرب</a:t>
            </a:r>
            <a:endParaRPr lang="en-US" sz="3000" noProof="1"/>
          </a:p>
        </p:txBody>
      </p:sp>
      <p:sp>
        <p:nvSpPr>
          <p:cNvPr id="4" name="n6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6-r1c1num"/>
          <p:cNvSpPr txBox="1"/>
          <p:nvPr/>
        </p:nvSpPr>
        <p:spPr>
          <a:xfrm>
            <a:off x="6096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endParaRPr lang="en-US" sz="1600" noProof="1"/>
          </a:p>
        </p:txBody>
      </p:sp>
      <p:sp>
        <p:nvSpPr>
          <p:cNvPr id="6" name="n6-r1c1label"/>
          <p:cNvSpPr txBox="1"/>
          <p:nvPr/>
        </p:nvSpPr>
        <p:spPr>
          <a:xfrm>
            <a:off x="12192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الإنتاج</a:t>
            </a:r>
            <a:endParaRPr lang="en-US" sz="1300" noProof="1"/>
          </a:p>
        </p:txBody>
      </p:sp>
      <p:sp>
        <p:nvSpPr>
          <p:cNvPr id="7" name="n6-r1c1body"/>
          <p:cNvSpPr txBox="1"/>
          <p:nvPr/>
        </p:nvSpPr>
        <p:spPr>
          <a:xfrm>
            <a:off x="12192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التجهيزات · الإضاءة · الصوت · التصوير</a:t>
            </a:r>
            <a:endParaRPr lang="en-US" sz="1100" noProof="1"/>
          </a:p>
        </p:txBody>
      </p:sp>
      <p:sp>
        <p:nvSpPr>
          <p:cNvPr id="8" name="n6-r1c2num"/>
          <p:cNvSpPr txBox="1"/>
          <p:nvPr/>
        </p:nvSpPr>
        <p:spPr>
          <a:xfrm>
            <a:off x="43942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endParaRPr lang="en-US" sz="1600" noProof="1"/>
          </a:p>
        </p:txBody>
      </p:sp>
      <p:sp>
        <p:nvSpPr>
          <p:cNvPr id="9" name="n6-r1c2label"/>
          <p:cNvSpPr txBox="1"/>
          <p:nvPr/>
        </p:nvSpPr>
        <p:spPr>
          <a:xfrm>
            <a:off x="50038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الضيافة</a:t>
            </a:r>
            <a:endParaRPr lang="en-US" sz="1300" noProof="1"/>
          </a:p>
        </p:txBody>
      </p:sp>
      <p:sp>
        <p:nvSpPr>
          <p:cNvPr id="10" name="n6-r1c2body"/>
          <p:cNvSpPr txBox="1"/>
          <p:nvPr/>
        </p:nvSpPr>
        <p:spPr>
          <a:xfrm>
            <a:off x="50038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الفنادق · التموين · خدمات الموقع</a:t>
            </a:r>
            <a:endParaRPr lang="en-US" sz="1100" noProof="1"/>
          </a:p>
        </p:txBody>
      </p:sp>
      <p:sp>
        <p:nvSpPr>
          <p:cNvPr id="11" name="n6-r1c3num"/>
          <p:cNvSpPr txBox="1"/>
          <p:nvPr/>
        </p:nvSpPr>
        <p:spPr>
          <a:xfrm>
            <a:off x="81788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endParaRPr lang="en-US" sz="1600" noProof="1"/>
          </a:p>
        </p:txBody>
      </p:sp>
      <p:sp>
        <p:nvSpPr>
          <p:cNvPr id="12" name="n6-r1c3label"/>
          <p:cNvSpPr txBox="1"/>
          <p:nvPr/>
        </p:nvSpPr>
        <p:spPr>
          <a:xfrm>
            <a:off x="87884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التنقل</a:t>
            </a:r>
            <a:endParaRPr lang="en-US" sz="1300" noProof="1"/>
          </a:p>
        </p:txBody>
      </p:sp>
      <p:sp>
        <p:nvSpPr>
          <p:cNvPr id="13" name="n6-r1c3body"/>
          <p:cNvSpPr txBox="1"/>
          <p:nvPr/>
        </p:nvSpPr>
        <p:spPr>
          <a:xfrm>
            <a:off x="87884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النقل · السائقون · الشحن · اللوجستيات المحلية</a:t>
            </a:r>
            <a:endParaRPr lang="en-US" sz="1100" noProof="1"/>
          </a:p>
        </p:txBody>
      </p:sp>
      <p:sp>
        <p:nvSpPr>
          <p:cNvPr id="14" name="n6-r2c1num"/>
          <p:cNvSpPr txBox="1"/>
          <p:nvPr/>
        </p:nvSpPr>
        <p:spPr>
          <a:xfrm>
            <a:off x="6096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04</a:t>
            </a:r>
            <a:endParaRPr lang="en-US" sz="1600" noProof="1"/>
          </a:p>
        </p:txBody>
      </p:sp>
      <p:sp>
        <p:nvSpPr>
          <p:cNvPr id="15" name="n6-r2c1label"/>
          <p:cNvSpPr txBox="1"/>
          <p:nvPr/>
        </p:nvSpPr>
        <p:spPr>
          <a:xfrm>
            <a:off x="12192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الأمن</a:t>
            </a:r>
            <a:endParaRPr lang="en-US" sz="1300" noProof="1"/>
          </a:p>
        </p:txBody>
      </p:sp>
      <p:sp>
        <p:nvSpPr>
          <p:cNvPr id="16" name="n6-r2c1body"/>
          <p:cNvSpPr txBox="1"/>
          <p:nvPr/>
        </p:nvSpPr>
        <p:spPr>
          <a:xfrm>
            <a:off x="12192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المنظمون · المرور · تنسيق النظام العام</a:t>
            </a:r>
            <a:endParaRPr lang="en-US" sz="1100" noProof="1"/>
          </a:p>
        </p:txBody>
      </p:sp>
      <p:sp>
        <p:nvSpPr>
          <p:cNvPr id="17" name="n6-r2c2num"/>
          <p:cNvSpPr txBox="1"/>
          <p:nvPr/>
        </p:nvSpPr>
        <p:spPr>
          <a:xfrm>
            <a:off x="43942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05</a:t>
            </a:r>
            <a:endParaRPr lang="en-US" sz="1600" noProof="1"/>
          </a:p>
        </p:txBody>
      </p:sp>
      <p:sp>
        <p:nvSpPr>
          <p:cNvPr id="18" name="n6-r2c2label"/>
          <p:cNvSpPr txBox="1"/>
          <p:nvPr/>
        </p:nvSpPr>
        <p:spPr>
          <a:xfrm>
            <a:off x="50038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التسويق</a:t>
            </a:r>
            <a:endParaRPr lang="en-US" sz="1300" noProof="1"/>
          </a:p>
        </p:txBody>
      </p:sp>
      <p:sp>
        <p:nvSpPr>
          <p:cNvPr id="19" name="n6-r2c2body"/>
          <p:cNvSpPr txBox="1"/>
          <p:nvPr/>
        </p:nvSpPr>
        <p:spPr>
          <a:xfrm>
            <a:off x="50038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الإبداع · شراء الوسائط · العلاقات العامة · صنّاع المحتوى</a:t>
            </a:r>
            <a:endParaRPr lang="en-US" sz="1100" noProof="1"/>
          </a:p>
        </p:txBody>
      </p:sp>
      <p:sp>
        <p:nvSpPr>
          <p:cNvPr id="20" name="n6-r2c3num"/>
          <p:cNvSpPr txBox="1"/>
          <p:nvPr/>
        </p:nvSpPr>
        <p:spPr>
          <a:xfrm>
            <a:off x="81788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Almarai"/>
                <a:ea typeface="Almarai"/>
              </a:rPr>
              <a:t>06</a:t>
            </a:r>
            <a:endParaRPr lang="en-US" sz="1600" noProof="1"/>
          </a:p>
        </p:txBody>
      </p:sp>
      <p:sp>
        <p:nvSpPr>
          <p:cNvPr id="21" name="n6-r2c3label"/>
          <p:cNvSpPr txBox="1"/>
          <p:nvPr/>
        </p:nvSpPr>
        <p:spPr>
          <a:xfrm>
            <a:off x="87884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القوى العاملة</a:t>
            </a:r>
            <a:endParaRPr lang="en-US" sz="1300" noProof="1"/>
          </a:p>
        </p:txBody>
      </p:sp>
      <p:sp>
        <p:nvSpPr>
          <p:cNvPr id="22" name="n6-r2c3body"/>
          <p:cNvSpPr txBox="1"/>
          <p:nvPr/>
        </p:nvSpPr>
        <p:spPr>
          <a:xfrm>
            <a:off x="87884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Almarai"/>
                <a:ea typeface="Almarai"/>
              </a:rPr>
              <a:t>أكثر من 1,000 دور محلي — منسقون · فنيون · طاقم الحدث</a:t>
            </a:r>
            <a:endParaRPr lang="en-US" sz="1100" noProof="1"/>
          </a:p>
        </p:txBody>
      </p:sp>
      <p:sp>
        <p:nvSpPr>
          <p:cNvPr id="23" name="n6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3848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4" name="n6-note"/>
          <p:cNvSpPr txBox="1"/>
          <p:nvPr/>
        </p:nvSpPr>
        <p:spPr>
          <a:xfrm>
            <a:off x="609600" y="5588000"/>
            <a:ext cx="10972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5000"/>
              </a:lnSpc>
            </a:pPr>
            <a:r>
              <a:rPr lang="en-US" sz="1200" noProof="1">
                <a:solidFill>
                  <a:srgbClr val="8D97AC"/>
                </a:solidFill>
                <a:latin typeface="Almarai"/>
                <a:ea typeface="Almarai"/>
              </a:rPr>
              <a:t>المحتوى المحلي كنتيجة مصممة:</a:t>
            </a:r>
            <a:r>
              <a:rPr lang="en-US" sz="1200" noProof="1">
                <a:solidFill>
                  <a:srgbClr val="C3CADB"/>
                </a:solidFill>
                <a:latin typeface="Almarai"/>
                <a:ea typeface="Almarai"/>
              </a:rPr>
              <a:t> تُحدد فئات المشتريات قبل الطرح — ويُحدَّد هدف للمشتريات المحلية بعد اعتماد الميزانية، ويُبلَّغ عن الإنفاق الفعلي على الموردين المغاربة بعد الحدث.</a:t>
            </a:r>
            <a:endParaRPr lang="en-US" sz="1200" noProof="1"/>
          </a:p>
        </p:txBody>
      </p:sp>
      <p:sp>
        <p:nvSpPr>
          <p:cNvPr id="25" name="n6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6" name="n6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7" name="n6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8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3;p12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64;p12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66;p1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العائد للمغرب</a:t>
            </a:r>
            <a:endParaRPr lang="en-US" sz="1100" noProof="1"/>
          </a:p>
        </p:txBody>
      </p:sp>
      <p:sp>
        <p:nvSpPr>
          <p:cNvPr id="5" name="Google Shape;267;p1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ما تتلقاه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المملكة</a:t>
            </a:r>
            <a:endParaRPr lang="en-US" sz="3000" noProof="1"/>
          </a:p>
        </p:txBody>
      </p:sp>
      <p:sp>
        <p:nvSpPr>
          <p:cNvPr id="6" name="Google Shape;268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269;p12"/>
          <p:cNvSpPr txBox="1"/>
          <p:nvPr/>
        </p:nvSpPr>
        <p:spPr>
          <a:xfrm>
            <a:off x="6096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Almarai"/>
                <a:ea typeface="Almarai"/>
              </a:rPr>
              <a:t>€25M</a:t>
            </a:r>
            <a:endParaRPr lang="en-US" sz="2800" noProof="1"/>
          </a:p>
        </p:txBody>
      </p:sp>
      <p:sp>
        <p:nvSpPr>
          <p:cNvPr id="8" name="Google Shape;270;p12"/>
          <p:cNvSpPr txBox="1"/>
          <p:nvPr/>
        </p:nvSpPr>
        <p:spPr>
          <a:xfrm>
            <a:off x="6096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أثر اقتصادي مباشر محتمل لجهة الرباط</a:t>
            </a:r>
            <a:endParaRPr lang="en-US" sz="900" noProof="1"/>
          </a:p>
        </p:txBody>
      </p:sp>
      <p:sp>
        <p:nvSpPr>
          <p:cNvPr id="9" name="Google Shape;271;p12"/>
          <p:cNvSpPr txBox="1"/>
          <p:nvPr/>
        </p:nvSpPr>
        <p:spPr>
          <a:xfrm>
            <a:off x="33782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Almarai"/>
                <a:ea typeface="Almarai"/>
              </a:rPr>
              <a:t>20,000+</a:t>
            </a:r>
            <a:endParaRPr lang="en-US" sz="2800" noProof="1"/>
          </a:p>
        </p:txBody>
      </p:sp>
      <p:sp>
        <p:nvSpPr>
          <p:cNvPr id="10" name="Google Shape;272;p12"/>
          <p:cNvSpPr txBox="1"/>
          <p:nvPr/>
        </p:nvSpPr>
        <p:spPr>
          <a:xfrm>
            <a:off x="33782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ليالي إقامة عبر فنادق الرباط ومطاعمها ومرافقها</a:t>
            </a:r>
            <a:endParaRPr lang="en-US" sz="900" noProof="1"/>
          </a:p>
        </p:txBody>
      </p:sp>
      <p:sp>
        <p:nvSpPr>
          <p:cNvPr id="11" name="Google Shape;273;p12"/>
          <p:cNvSpPr txBox="1"/>
          <p:nvPr/>
        </p:nvSpPr>
        <p:spPr>
          <a:xfrm>
            <a:off x="61468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Almarai"/>
                <a:ea typeface="Almarai"/>
              </a:rPr>
              <a:t>100M+</a:t>
            </a:r>
            <a:endParaRPr lang="en-US" sz="2800" noProof="1"/>
          </a:p>
        </p:txBody>
      </p:sp>
      <p:sp>
        <p:nvSpPr>
          <p:cNvPr id="12" name="Google Shape;274;p12"/>
          <p:cNvSpPr txBox="1"/>
          <p:nvPr/>
        </p:nvSpPr>
        <p:spPr>
          <a:xfrm>
            <a:off x="61468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منازل تصل إليها التغطية عبر البث والإعلام الدولي</a:t>
            </a:r>
            <a:endParaRPr lang="en-US" sz="900" noProof="1"/>
          </a:p>
        </p:txBody>
      </p:sp>
      <p:sp>
        <p:nvSpPr>
          <p:cNvPr id="13" name="Google Shape;275;p12"/>
          <p:cNvSpPr txBox="1"/>
          <p:nvPr/>
        </p:nvSpPr>
        <p:spPr>
          <a:xfrm>
            <a:off x="89154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Almarai"/>
                <a:ea typeface="Almarai"/>
              </a:rPr>
              <a:t>1,000+</a:t>
            </a:r>
            <a:endParaRPr lang="en-US" sz="2800" noProof="1"/>
          </a:p>
        </p:txBody>
      </p:sp>
      <p:sp>
        <p:nvSpPr>
          <p:cNvPr id="14" name="Google Shape;276;p12"/>
          <p:cNvSpPr txBox="1"/>
          <p:nvPr/>
        </p:nvSpPr>
        <p:spPr>
          <a:xfrm>
            <a:off x="89154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أدوار محلية عبر فترة الإعداد وأسبوع العرض</a:t>
            </a:r>
            <a:endParaRPr lang="en-US" sz="900" noProof="1"/>
          </a:p>
        </p:txBody>
      </p:sp>
      <p:sp>
        <p:nvSpPr>
          <p:cNvPr id="15" name="Google Shape;277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31242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278;p12"/>
          <p:cNvSpPr txBox="1"/>
          <p:nvPr/>
        </p:nvSpPr>
        <p:spPr>
          <a:xfrm>
            <a:off x="609600" y="33528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endParaRPr lang="en-US" sz="3000" noProof="1"/>
          </a:p>
        </p:txBody>
      </p:sp>
      <p:sp>
        <p:nvSpPr>
          <p:cNvPr id="17" name="Google Shape;279;p12"/>
          <p:cNvSpPr txBox="1"/>
          <p:nvPr/>
        </p:nvSpPr>
        <p:spPr>
          <a:xfrm>
            <a:off x="12192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واجهة عرض عالمية</a:t>
            </a:r>
            <a:endParaRPr lang="en-US" sz="1700" noProof="1"/>
          </a:p>
        </p:txBody>
      </p:sp>
      <p:sp>
        <p:nvSpPr>
          <p:cNvPr id="18" name="Google Shape;280;p12"/>
          <p:cNvSpPr txBox="1"/>
          <p:nvPr/>
        </p:nvSpPr>
        <p:spPr>
          <a:xfrm>
            <a:off x="1219200" y="37084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يضع البث الدولي اسم الرباط وأفقها وملعبها الوطني الجديد أمام جمهور عالمي — مسلطاً الضوء على المغرب في طريقه لاستضافة كأس العالم FIFA 2030 بالمشاركة.</a:t>
            </a:r>
            <a:endParaRPr lang="en-US" sz="1200" noProof="1"/>
          </a:p>
        </p:txBody>
      </p:sp>
      <p:sp>
        <p:nvSpPr>
          <p:cNvPr id="19" name="Google Shape;281;p12"/>
          <p:cNvSpPr txBox="1"/>
          <p:nvPr/>
        </p:nvSpPr>
        <p:spPr>
          <a:xfrm>
            <a:off x="6400800" y="33528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endParaRPr lang="en-US" sz="3000" noProof="1"/>
          </a:p>
        </p:txBody>
      </p:sp>
      <p:sp>
        <p:nvSpPr>
          <p:cNvPr id="20" name="Google Shape;282;p12"/>
          <p:cNvSpPr txBox="1"/>
          <p:nvPr/>
        </p:nvSpPr>
        <p:spPr>
          <a:xfrm>
            <a:off x="70104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دفعة للسياحة والضيافة</a:t>
            </a:r>
            <a:endParaRPr lang="en-US" sz="1700" noProof="1"/>
          </a:p>
        </p:txBody>
      </p:sp>
      <p:sp>
        <p:nvSpPr>
          <p:cNvPr id="21" name="Google Shape;283;p12"/>
          <p:cNvSpPr txBox="1"/>
          <p:nvPr/>
        </p:nvSpPr>
        <p:spPr>
          <a:xfrm>
            <a:off x="7010400" y="37084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جماهير ملاكمة مسافرة، ووفد دولي من 200 شخص لمدة أسبوع، وملاكمون في معسكر لمدة شهر — يملأون الفنادق والمطاعم وسيارات الأجرة والمرافق في جميع أنحاء العاصمة.</a:t>
            </a:r>
            <a:endParaRPr lang="en-US" sz="1200" noProof="1"/>
          </a:p>
        </p:txBody>
      </p:sp>
      <p:sp>
        <p:nvSpPr>
          <p:cNvPr id="22" name="Google Shape;284;p12"/>
          <p:cNvSpPr txBox="1"/>
          <p:nvPr/>
        </p:nvSpPr>
        <p:spPr>
          <a:xfrm>
            <a:off x="609600" y="48260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endParaRPr lang="en-US" sz="3000" noProof="1"/>
          </a:p>
        </p:txBody>
      </p:sp>
      <p:sp>
        <p:nvSpPr>
          <p:cNvPr id="23" name="Google Shape;285;p12"/>
          <p:cNvSpPr txBox="1"/>
          <p:nvPr/>
        </p:nvSpPr>
        <p:spPr>
          <a:xfrm>
            <a:off x="12192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وظائف وموردون محليون</a:t>
            </a:r>
            <a:endParaRPr lang="en-US" sz="1700" noProof="1"/>
          </a:p>
        </p:txBody>
      </p:sp>
      <p:sp>
        <p:nvSpPr>
          <p:cNvPr id="24" name="Google Shape;286;p12"/>
          <p:cNvSpPr txBox="1"/>
          <p:nvPr/>
        </p:nvSpPr>
        <p:spPr>
          <a:xfrm>
            <a:off x="1219200" y="51816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يُتعاقد محلياً على الإنتاج والتجهيزات والأمن والنقل والتسويق — Fixer Morocco وStours Casablanca ووكالة تسويق محلية — مع تدفق الإنفاق مباشرة إلى اقتصاد الرباط.</a:t>
            </a:r>
            <a:endParaRPr lang="en-US" sz="1200" noProof="1"/>
          </a:p>
        </p:txBody>
      </p:sp>
      <p:sp>
        <p:nvSpPr>
          <p:cNvPr id="25" name="Google Shape;287;p12"/>
          <p:cNvSpPr txBox="1"/>
          <p:nvPr/>
        </p:nvSpPr>
        <p:spPr>
          <a:xfrm>
            <a:off x="6400800" y="48260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04</a:t>
            </a:r>
            <a:endParaRPr lang="en-US" sz="3000" noProof="1"/>
          </a:p>
        </p:txBody>
      </p:sp>
      <p:sp>
        <p:nvSpPr>
          <p:cNvPr id="26" name="Google Shape;288;p12"/>
          <p:cNvSpPr txBox="1"/>
          <p:nvPr/>
        </p:nvSpPr>
        <p:spPr>
          <a:xfrm>
            <a:off x="70104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منصة إرث</a:t>
            </a:r>
            <a:endParaRPr lang="en-US" sz="1700" noProof="1"/>
          </a:p>
        </p:txBody>
      </p:sp>
      <p:sp>
        <p:nvSpPr>
          <p:cNvPr id="27" name="Google Shape;289;p12"/>
          <p:cNvSpPr txBox="1"/>
          <p:nvPr/>
        </p:nvSpPr>
        <p:spPr>
          <a:xfrm>
            <a:off x="7010400" y="51816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إطلاق PRO 3، وملعب وطني ممتلئ، ونموذج مُثبت لعرض سنوي متكرر — الرباط في موقع عاصمة الملاكمة للمنطقة.</a:t>
            </a:r>
            <a:endParaRPr lang="en-US" sz="1200" noProof="1"/>
          </a:p>
        </p:txBody>
      </p:sp>
      <p:sp>
        <p:nvSpPr>
          <p:cNvPr id="28" name="Google Shape;290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9" name="Google Shape;291;p1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30" name="Google Shape;292;p12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Almarai"/>
                <a:ea typeface="Almarai"/>
              </a:rPr>
              <a:t>أرقام الأثر هي تقديرات تخطيطية في الحد الأعلى</a:t>
            </a:r>
            <a:endParaRPr lang="en-US" sz="800" noProof="1"/>
          </a:p>
        </p:txBody>
      </p:sp>
      <p:pic>
        <p:nvPicPr>
          <p:cNvPr id="31" name="Google Shape;293;p12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32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7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الحوكمة والسلامة</a:t>
            </a:r>
            <a:endParaRPr lang="en-US" sz="1100" noProof="1"/>
          </a:p>
        </p:txBody>
      </p:sp>
      <p:sp>
        <p:nvSpPr>
          <p:cNvPr id="3" name="n7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هيكل واحد.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مساءلة واضحة.</a:t>
            </a:r>
            <a:endParaRPr lang="en-US" sz="3000" noProof="1"/>
          </a:p>
        </p:txBody>
      </p:sp>
      <p:sp>
        <p:nvSpPr>
          <p:cNvPr id="4" name="n7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7-colhead"/>
          <p:cNvSpPr txBox="1"/>
          <p:nvPr/>
        </p:nvSpPr>
        <p:spPr>
          <a:xfrm>
            <a:off x="609600" y="21590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هيكل التوجيه</a:t>
            </a:r>
            <a:endParaRPr lang="en-US" sz="1000" noProof="1"/>
          </a:p>
        </p:txBody>
      </p:sp>
      <p:sp>
        <p:nvSpPr>
          <p:cNvPr id="6" name="n7-g1num"/>
          <p:cNvSpPr txBox="1"/>
          <p:nvPr/>
        </p:nvSpPr>
        <p:spPr>
          <a:xfrm>
            <a:off x="609600" y="25146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endParaRPr lang="en-US" sz="1400" noProof="1"/>
          </a:p>
        </p:txBody>
      </p:sp>
      <p:sp>
        <p:nvSpPr>
          <p:cNvPr id="7" name="n7-g1"/>
          <p:cNvSpPr txBox="1"/>
          <p:nvPr/>
        </p:nvSpPr>
        <p:spPr>
          <a:xfrm>
            <a:off x="1168400" y="25146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مجموعة التوجيه الحكومية</a:t>
            </a:r>
            <a:endParaRPr lang="en-US" sz="1150" noProof="1"/>
          </a:p>
          <a:p>
            <a:pPr algn="r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السياسات · الخدمات العامة · الموافقات</a:t>
            </a:r>
            <a:endParaRPr lang="en-US" sz="1150" noProof="1"/>
          </a:p>
        </p:txBody>
      </p:sp>
      <p:sp>
        <p:nvSpPr>
          <p:cNvPr id="8" name="n7-g2num"/>
          <p:cNvSpPr txBox="1"/>
          <p:nvPr/>
        </p:nvSpPr>
        <p:spPr>
          <a:xfrm>
            <a:off x="609600" y="32004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endParaRPr lang="en-US" sz="1400" noProof="1"/>
          </a:p>
        </p:txBody>
      </p:sp>
      <p:sp>
        <p:nvSpPr>
          <p:cNvPr id="9" name="n7-g2"/>
          <p:cNvSpPr txBox="1"/>
          <p:nvPr/>
        </p:nvSpPr>
        <p:spPr>
          <a:xfrm>
            <a:off x="1168400" y="32004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الإدارة التنفيذية للحدث</a:t>
            </a:r>
            <a:endParaRPr lang="en-US" sz="1150" noProof="1"/>
          </a:p>
          <a:p>
            <a:pPr algn="r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Elite × Marita × BiggCitty — الميزانية · البرنامج · التجاري</a:t>
            </a:r>
            <a:endParaRPr lang="en-US" sz="1150" noProof="1"/>
          </a:p>
        </p:txBody>
      </p:sp>
      <p:sp>
        <p:nvSpPr>
          <p:cNvPr id="10" name="n7-g3num"/>
          <p:cNvSpPr txBox="1"/>
          <p:nvPr/>
        </p:nvSpPr>
        <p:spPr>
          <a:xfrm>
            <a:off x="609600" y="38862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endParaRPr lang="en-US" sz="1400" noProof="1"/>
          </a:p>
        </p:txBody>
      </p:sp>
      <p:sp>
        <p:nvSpPr>
          <p:cNvPr id="11" name="n7-g3"/>
          <p:cNvSpPr txBox="1"/>
          <p:nvPr/>
        </p:nvSpPr>
        <p:spPr>
          <a:xfrm>
            <a:off x="1168400" y="38862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عمليات الملعب والمدينة</a:t>
            </a:r>
            <a:endParaRPr lang="en-US" sz="1150" noProof="1"/>
          </a:p>
          <a:p>
            <a:pPr algn="r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الملعب · الشرطة · المرور · النقل · الطبي</a:t>
            </a:r>
            <a:endParaRPr lang="en-US" sz="1150" noProof="1"/>
          </a:p>
        </p:txBody>
      </p:sp>
      <p:sp>
        <p:nvSpPr>
          <p:cNvPr id="12" name="n7-g4num"/>
          <p:cNvSpPr txBox="1"/>
          <p:nvPr/>
        </p:nvSpPr>
        <p:spPr>
          <a:xfrm>
            <a:off x="609600" y="45720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Almarai"/>
                <a:ea typeface="Almarai"/>
              </a:rPr>
              <a:t>04</a:t>
            </a:r>
            <a:endParaRPr lang="en-US" sz="1400" noProof="1"/>
          </a:p>
        </p:txBody>
      </p:sp>
      <p:sp>
        <p:nvSpPr>
          <p:cNvPr id="13" name="n7-g4"/>
          <p:cNvSpPr txBox="1"/>
          <p:nvPr/>
        </p:nvSpPr>
        <p:spPr>
          <a:xfrm>
            <a:off x="1168400" y="45720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التجاري والإعلام</a:t>
            </a:r>
            <a:endParaRPr lang="en-US" sz="1150" noProof="1"/>
          </a:p>
          <a:p>
            <a:pPr algn="r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البث · الرعاة · التذاكر · السياحة</a:t>
            </a:r>
            <a:endParaRPr lang="en-US" sz="1150" noProof="1"/>
          </a:p>
        </p:txBody>
      </p:sp>
      <p:sp>
        <p:nvSpPr>
          <p:cNvPr id="14" name="n7-g5num"/>
          <p:cNvSpPr txBox="1"/>
          <p:nvPr/>
        </p:nvSpPr>
        <p:spPr>
          <a:xfrm>
            <a:off x="609600" y="52578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Almarai"/>
                <a:ea typeface="Almarai"/>
              </a:rPr>
              <a:t>05</a:t>
            </a:r>
            <a:endParaRPr lang="en-US" sz="1400" noProof="1"/>
          </a:p>
        </p:txBody>
      </p:sp>
      <p:sp>
        <p:nvSpPr>
          <p:cNvPr id="15" name="n7-g5"/>
          <p:cNvSpPr txBox="1"/>
          <p:nvPr/>
        </p:nvSpPr>
        <p:spPr>
          <a:xfrm>
            <a:off x="1168400" y="52578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الضمان</a:t>
            </a:r>
            <a:endParaRPr lang="en-US" sz="1150" noProof="1"/>
          </a:p>
          <a:p>
            <a:pPr algn="r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التأمين · القانونية · السلامة · تقارير مستقلة</a:t>
            </a:r>
            <a:endParaRPr lang="en-US" sz="1150" noProof="1"/>
          </a:p>
        </p:txBody>
      </p:sp>
      <p:sp>
        <p:nvSpPr>
          <p:cNvPr id="16" name="n7-vline"/>
          <p:cNvSpPr/>
          <p:nvPr>
            <p:extLst>
              <p:ext uri="{F5677B7D-0D2A-4D9B-9A5C-6D8D7D0E5A5D}">
                <pptd:line encoding="base64url">eyJ2aWV3Qm94IjpbMSwzMDBdLCJwb2ludHMiOiIwLDAgMCwzMDAiLCJjdXJ2ZSI6InNoYXJwIn0</pptd:line>
              </p:ext>
            </p:extLst>
          </p:nvPr>
        </p:nvSpPr>
        <p:spPr>
          <a:xfrm>
            <a:off x="6248400" y="2159000"/>
            <a:ext cx="12700" cy="3810000"/>
          </a:xfrm>
          <a:custGeom>
            <a:avLst/>
            <a:gdLst/>
            <a:ahLst/>
            <a:cxnLst/>
            <a:rect l="l" t="t" r="r" b="b"/>
            <a:pathLst>
              <a:path w="1" h="300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n7-shead"/>
          <p:cNvSpPr txBox="1"/>
          <p:nvPr/>
        </p:nvSpPr>
        <p:spPr>
          <a:xfrm>
            <a:off x="6502400" y="21590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إطار السلامة والضمان</a:t>
            </a:r>
            <a:endParaRPr lang="en-US" sz="1000" noProof="1"/>
          </a:p>
        </p:txBody>
      </p:sp>
      <p:sp>
        <p:nvSpPr>
          <p:cNvPr id="18" name="n7-s1"/>
          <p:cNvSpPr txBox="1"/>
          <p:nvPr/>
        </p:nvSpPr>
        <p:spPr>
          <a:xfrm>
            <a:off x="6502400" y="2514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الحشود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السعة، الدخول/الخروج، التنظيم، فصل الجماهير</a:t>
            </a:r>
            <a:endParaRPr lang="en-US" sz="1150" noProof="1"/>
          </a:p>
        </p:txBody>
      </p:sp>
      <p:sp>
        <p:nvSpPr>
          <p:cNvPr id="19" name="n7-s2"/>
          <p:cNvSpPr txBox="1"/>
          <p:nvPr/>
        </p:nvSpPr>
        <p:spPr>
          <a:xfrm>
            <a:off x="6502400" y="30988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الطبي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طواقم حافة الحلبة، الخطة الطبية للملعب، مسارات المستشفيات</a:t>
            </a:r>
            <a:endParaRPr lang="en-US" sz="1150" noProof="1"/>
          </a:p>
        </p:txBody>
      </p:sp>
      <p:sp>
        <p:nvSpPr>
          <p:cNvPr id="20" name="n7-s3"/>
          <p:cNvSpPr txBox="1"/>
          <p:nvPr/>
        </p:nvSpPr>
        <p:spPr>
          <a:xfrm>
            <a:off x="6502400" y="36830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الأمن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أمن الرياضيين، النظام العام، هيكل القيادة</a:t>
            </a:r>
            <a:endParaRPr lang="en-US" sz="1150" noProof="1"/>
          </a:p>
        </p:txBody>
      </p:sp>
      <p:sp>
        <p:nvSpPr>
          <p:cNvPr id="21" name="n7-s4"/>
          <p:cNvSpPr txBox="1"/>
          <p:nvPr/>
        </p:nvSpPr>
        <p:spPr>
          <a:xfrm>
            <a:off x="6502400" y="42672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التأمين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تغطية الحدث والإلغاء والمسؤولية والمشاركين</a:t>
            </a:r>
            <a:endParaRPr lang="en-US" sz="1150" noProof="1"/>
          </a:p>
        </p:txBody>
      </p:sp>
      <p:sp>
        <p:nvSpPr>
          <p:cNvPr id="22" name="n7-s5"/>
          <p:cNvSpPr txBox="1"/>
          <p:nvPr/>
        </p:nvSpPr>
        <p:spPr>
          <a:xfrm>
            <a:off x="6502400" y="48514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الطوارئ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الطقس، انسحاب فنان/ملاكم، الإخلاء</a:t>
            </a:r>
            <a:endParaRPr lang="en-US" sz="1150" noProof="1"/>
          </a:p>
        </p:txBody>
      </p:sp>
      <p:sp>
        <p:nvSpPr>
          <p:cNvPr id="23" name="n7-s6"/>
          <p:cNvSpPr txBox="1"/>
          <p:nvPr/>
        </p:nvSpPr>
        <p:spPr>
          <a:xfrm>
            <a:off x="6502400" y="5435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Almarai"/>
                <a:ea typeface="Almarai"/>
              </a:rPr>
              <a:t>✓ الامتثال</a:t>
            </a:r>
            <a:r>
              <a:rPr lang="en-US" sz="1150" noProof="1">
                <a:solidFill>
                  <a:srgbClr val="C3CADB"/>
                </a:solidFill>
                <a:latin typeface="Almarai"/>
                <a:ea typeface="Almarai"/>
              </a:rPr>
              <a:t> — الاعتماد، التأشيرات، العمل، الضرائب، الحقوق الموسيقية، التصاريح</a:t>
            </a:r>
            <a:endParaRPr lang="en-US" sz="1150" noProof="1"/>
          </a:p>
        </p:txBody>
      </p:sp>
      <p:sp>
        <p:nvSpPr>
          <p:cNvPr id="24" name="n7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5" name="n7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6" name="n7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8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خارطة طريق التنفيذ</a:t>
            </a:r>
            <a:endParaRPr lang="en-US" sz="1100" noProof="1"/>
          </a:p>
        </p:txBody>
      </p:sp>
      <p:sp>
        <p:nvSpPr>
          <p:cNvPr id="3" name="n8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T-6 شهراً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حتى ليلة النزال</a:t>
            </a:r>
            <a:endParaRPr lang="en-US" sz="3000" noProof="1"/>
          </a:p>
        </p:txBody>
      </p:sp>
      <p:sp>
        <p:nvSpPr>
          <p:cNvPr id="4" name="n8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8-spine"/>
          <p:cNvSpPr/>
          <p:nvPr>
            <p:extLst>
              <p:ext uri="{F5677B7D-0D2A-4D9B-9A5C-6D8D7D0E5A5D}">
                <pptd:line encoding="base64url">eyJ2aWV3Qm94IjpbMSwzMDBdLCJwb2ludHMiOiIwLDAgMCwzMDAiLCJjdXJ2ZSI6InNoYXJwIn0</pptd:line>
              </p:ext>
            </p:extLst>
          </p:nvPr>
        </p:nvSpPr>
        <p:spPr>
          <a:xfrm>
            <a:off x="2387600" y="2286000"/>
            <a:ext cx="12700" cy="3810000"/>
          </a:xfrm>
          <a:custGeom>
            <a:avLst/>
            <a:gdLst/>
            <a:ahLst/>
            <a:cxnLst/>
            <a:rect l="l" t="t" r="r" b="b"/>
            <a:pathLst>
              <a:path w="1" h="300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6" name="n8-m1t"/>
          <p:cNvSpPr txBox="1"/>
          <p:nvPr/>
        </p:nvSpPr>
        <p:spPr>
          <a:xfrm>
            <a:off x="609600" y="2260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Almarai"/>
                <a:ea typeface="Almarai"/>
              </a:rPr>
              <a:t>T-6</a:t>
            </a:r>
            <a:endParaRPr lang="en-US" sz="1300" noProof="1"/>
          </a:p>
        </p:txBody>
      </p:sp>
      <p:sp>
        <p:nvSpPr>
          <p:cNvPr id="7" name="n8-m1b"/>
          <p:cNvSpPr txBox="1"/>
          <p:nvPr/>
        </p:nvSpPr>
        <p:spPr>
          <a:xfrm>
            <a:off x="2692400" y="2286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مجموعة عمل ومعاينة الموقع ومذكرة تفاهم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تشكيل مجموعة عمل حكومية · جدوى الملعب والمعسكر · مذكرة تفاهم</a:t>
            </a:r>
            <a:endParaRPr lang="en-US" sz="1150" noProof="1"/>
          </a:p>
        </p:txBody>
      </p:sp>
      <p:sp>
        <p:nvSpPr>
          <p:cNvPr id="8" name="n8-m2t"/>
          <p:cNvSpPr txBox="1"/>
          <p:nvPr/>
        </p:nvSpPr>
        <p:spPr>
          <a:xfrm>
            <a:off x="609600" y="29210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Almarai"/>
                <a:ea typeface="Almarai"/>
              </a:rPr>
              <a:t>T-5</a:t>
            </a:r>
            <a:endParaRPr lang="en-US" sz="1300" noProof="1"/>
          </a:p>
        </p:txBody>
      </p:sp>
      <p:sp>
        <p:nvSpPr>
          <p:cNvPr id="9" name="n8-m2b"/>
          <p:cNvSpPr txBox="1"/>
          <p:nvPr/>
        </p:nvSpPr>
        <p:spPr>
          <a:xfrm>
            <a:off x="2692400" y="29464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العقود والالتزامات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تأكيد الاعتماد · تثبيت الميزانية · التعاقد مع الملاكمين والفنانين · خطابات نوايا البث</a:t>
            </a:r>
            <a:endParaRPr lang="en-US" sz="1150" noProof="1"/>
          </a:p>
        </p:txBody>
      </p:sp>
      <p:sp>
        <p:nvSpPr>
          <p:cNvPr id="10" name="n8-m3t"/>
          <p:cNvSpPr txBox="1"/>
          <p:nvPr/>
        </p:nvSpPr>
        <p:spPr>
          <a:xfrm>
            <a:off x="609600" y="35814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Almarai"/>
                <a:ea typeface="Almarai"/>
              </a:rPr>
              <a:t>T-5/4</a:t>
            </a:r>
            <a:endParaRPr lang="en-US" sz="1300" noProof="1"/>
          </a:p>
        </p:txBody>
      </p:sp>
      <p:sp>
        <p:nvSpPr>
          <p:cNvPr id="11" name="n8-m3b"/>
          <p:cNvSpPr txBox="1"/>
          <p:nvPr/>
        </p:nvSpPr>
        <p:spPr>
          <a:xfrm>
            <a:off x="2692400" y="36068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البناء التجاري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مبيعات الرعاية · تصميم الإنتاج · استراتيجية التذاكر · حزم السياحة الرسمية</a:t>
            </a:r>
            <a:endParaRPr lang="en-US" sz="1150" noProof="1"/>
          </a:p>
        </p:txBody>
      </p:sp>
      <p:sp>
        <p:nvSpPr>
          <p:cNvPr id="12" name="n8-m4t"/>
          <p:cNvSpPr txBox="1"/>
          <p:nvPr/>
        </p:nvSpPr>
        <p:spPr>
          <a:xfrm>
            <a:off x="609600" y="42418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Almarai"/>
                <a:ea typeface="Almarai"/>
              </a:rPr>
              <a:t>T-4/2</a:t>
            </a:r>
            <a:endParaRPr lang="en-US" sz="1300" noProof="1"/>
          </a:p>
        </p:txBody>
      </p:sp>
      <p:sp>
        <p:nvSpPr>
          <p:cNvPr id="13" name="n8-m4b"/>
          <p:cNvSpPr txBox="1"/>
          <p:nvPr/>
        </p:nvSpPr>
        <p:spPr>
          <a:xfrm>
            <a:off x="2692400" y="4267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الإطلاق العام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حملة تسويق دولية · تخطيط تشغيلي مع الملعب وخدمات المدينة</a:t>
            </a:r>
            <a:endParaRPr lang="en-US" sz="1150" noProof="1"/>
          </a:p>
        </p:txBody>
      </p:sp>
      <p:sp>
        <p:nvSpPr>
          <p:cNvPr id="14" name="n8-m5t"/>
          <p:cNvSpPr txBox="1"/>
          <p:nvPr/>
        </p:nvSpPr>
        <p:spPr>
          <a:xfrm>
            <a:off x="609600" y="49022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Almarai"/>
                <a:ea typeface="Almarai"/>
              </a:rPr>
              <a:t>T-1</a:t>
            </a:r>
            <a:endParaRPr lang="en-US" sz="1300" noProof="1"/>
          </a:p>
        </p:txBody>
      </p:sp>
      <p:sp>
        <p:nvSpPr>
          <p:cNvPr id="15" name="n8-m5b"/>
          <p:cNvSpPr txBox="1"/>
          <p:nvPr/>
        </p:nvSpPr>
        <p:spPr>
          <a:xfrm>
            <a:off x="2692400" y="49276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افتتاح المعسكر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الملاكمون والفرق في الموقع بالرباط · محتوى يومي · بدء التفعيل الإعلامي</a:t>
            </a:r>
            <a:endParaRPr lang="en-US" sz="1150" noProof="1"/>
          </a:p>
        </p:txBody>
      </p:sp>
      <p:sp>
        <p:nvSpPr>
          <p:cNvPr id="16" name="n8-m6t"/>
          <p:cNvSpPr txBox="1"/>
          <p:nvPr/>
        </p:nvSpPr>
        <p:spPr>
          <a:xfrm>
            <a:off x="609600" y="5562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30000"/>
              </a:lnSpc>
            </a:pPr>
            <a:r>
              <a:rPr lang="en-US" sz="1300" noProof="1">
                <a:solidFill>
                  <a:srgbClr val="FFFFFF"/>
                </a:solidFill>
                <a:latin typeface="Almarai"/>
                <a:ea typeface="Almarai"/>
              </a:rPr>
              <a:t>أسبوع الحدث</a:t>
            </a:r>
            <a:endParaRPr lang="en-US" sz="1300" noProof="1"/>
          </a:p>
        </p:txBody>
      </p:sp>
      <p:sp>
        <p:nvSpPr>
          <p:cNvPr id="17" name="n8-m6b"/>
          <p:cNvSpPr txBox="1"/>
          <p:nvPr/>
        </p:nvSpPr>
        <p:spPr>
          <a:xfrm>
            <a:off x="2692400" y="5588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Almarai"/>
                <a:ea typeface="Almarai"/>
              </a:rPr>
              <a:t>ليلة النزال</a:t>
            </a:r>
            <a:r>
              <a:rPr lang="en-US" sz="1150" noProof="1">
                <a:solidFill>
                  <a:srgbClr val="8D97AC"/>
                </a:solidFill>
                <a:latin typeface="Almarai"/>
                <a:ea typeface="Almarai"/>
              </a:rPr>
              <a:t> — مؤتمر صحفي · الوزن الرسمي · بطاقة من 13 نزالاً · ختام موسيقي في الملعب · تقرير فوري لمؤشرات الأداء</a:t>
            </a:r>
            <a:endParaRPr lang="en-US" sz="1150" noProof="1"/>
          </a:p>
        </p:txBody>
      </p:sp>
      <p:sp>
        <p:nvSpPr>
          <p:cNvPr id="18" name="n8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n8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n8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9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سجل المخاطر</a:t>
            </a:r>
            <a:endParaRPr lang="en-US" sz="1100" noProof="1"/>
          </a:p>
        </p:txBody>
      </p:sp>
      <p:sp>
        <p:nvSpPr>
          <p:cNvPr id="3" name="n9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الجانب السلبي،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بوضوح تام</a:t>
            </a:r>
            <a:endParaRPr lang="en-US" sz="3000" noProof="1"/>
          </a:p>
        </p:txBody>
      </p:sp>
      <p:sp>
        <p:nvSpPr>
          <p:cNvPr id="4" name="n9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9-intro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>
                <a:solidFill>
                  <a:srgbClr val="C3CADB"/>
                </a:solidFill>
                <a:latin typeface="Almarai"/>
                <a:ea typeface="Almarai"/>
              </a:rPr>
              <a:t>يُظهر المقترح الموثوق كيفية حماية القيمة إذا لم تتحقق الافتراضات.</a:t>
            </a:r>
            <a:endParaRPr lang="en-US" sz="1250" noProof="1"/>
          </a:p>
        </p:txBody>
      </p:sp>
      <p:graphicFrame>
        <p:nvGraphicFramePr>
          <p:cNvPr id="6" name="n9-table"/>
          <p:cNvGraphicFramePr>
            <a:graphicFrameLocks noGrp="1"/>
          </p:cNvGraphicFramePr>
          <p:nvPr/>
        </p:nvGraphicFramePr>
        <p:xfrm>
          <a:off x="609600" y="2641600"/>
          <a:ext cx="10972800" cy="3403600"/>
        </p:xfrm>
        <a:graphic>
          <a:graphicData uri="http://schemas.openxmlformats.org/drawingml/2006/table">
            <a:tbl>
              <a:tblPr/>
              <a:tblGrid>
                <a:gridCol w="3950208"/>
                <a:gridCol w="7022592"/>
              </a:tblGrid>
              <a:tr h="442468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الخطر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Almarai"/>
                          <a:ea typeface="Almarai"/>
                        </a:rPr>
                        <a:t>التخفيف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توفر الفنان / الملاكم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التعاقد مبكراً · بدائل مُسمّاة · شروط إلغاء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الطلب على التذاكر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طرح تدريجي للبيع · مرونة الأسعار · محفزات تسويقية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عدم التعاقد على البث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بوابات اعتماد مرتبطة بالتزامات حد أدنى للتوزيع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تضخم التكاليف / الصرف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مخصصات طوارئ · حزم بأسعار ثابتة حيثما أمكن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اضطراب أمني / جيوسياسي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تقييم مشترك للمخاطر · تأمين · بروتوكول إلغاء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Almarai"/>
                          <a:ea typeface="Almarai"/>
                        </a:rPr>
                        <a:t>المبالغة في تقدير الأثر الاقتصادي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r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منهجية مستقلة · الإبلاغ عن النتائج الفعلية بعد الحدث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n9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8" name="n9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9" name="n9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34;p11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36;p11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الشراكة</a:t>
            </a:r>
            <a:endParaRPr lang="en-US" sz="1100" noProof="1"/>
          </a:p>
        </p:txBody>
      </p:sp>
      <p:sp>
        <p:nvSpPr>
          <p:cNvPr id="5" name="Google Shape;237;p11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ما نطلبه من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المملكة</a:t>
            </a:r>
            <a:endParaRPr lang="en-US" sz="3000" noProof="1"/>
          </a:p>
        </p:txBody>
      </p:sp>
      <p:sp>
        <p:nvSpPr>
          <p:cNvPr id="6" name="Google Shape;238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239;p11"/>
          <p:cNvSpPr/>
          <p:nvPr/>
        </p:nvSpPr>
        <p:spPr>
          <a:xfrm>
            <a:off x="609600" y="2184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512"/>
                </a:move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lose/>
                <a:moveTo>
                  <a:pt x="417" y="360"/>
                </a:moveTo>
                <a:lnTo>
                  <a:pt x="346" y="355"/>
                </a:lnTo>
                <a:cubicBezTo>
                  <a:pt x="341" y="355"/>
                  <a:pt x="335" y="356"/>
                  <a:pt x="331" y="360"/>
                </a:cubicBezTo>
                <a:cubicBezTo>
                  <a:pt x="327" y="363"/>
                  <a:pt x="324" y="367"/>
                  <a:pt x="323" y="372"/>
                </a:cubicBezTo>
                <a:lnTo>
                  <a:pt x="305" y="442"/>
                </a:lnTo>
                <a:cubicBezTo>
                  <a:pt x="290" y="446"/>
                  <a:pt x="273" y="448"/>
                  <a:pt x="256" y="448"/>
                </a:cubicBezTo>
                <a:cubicBezTo>
                  <a:pt x="239" y="448"/>
                  <a:pt x="223" y="446"/>
                  <a:pt x="207" y="442"/>
                </a:cubicBezTo>
                <a:lnTo>
                  <a:pt x="189" y="372"/>
                </a:lnTo>
                <a:cubicBezTo>
                  <a:pt x="188" y="367"/>
                  <a:pt x="185" y="363"/>
                  <a:pt x="181" y="360"/>
                </a:cubicBezTo>
                <a:cubicBezTo>
                  <a:pt x="177" y="356"/>
                  <a:pt x="171" y="355"/>
                  <a:pt x="166" y="355"/>
                </a:cubicBezTo>
                <a:lnTo>
                  <a:pt x="95" y="360"/>
                </a:lnTo>
                <a:cubicBezTo>
                  <a:pt x="77" y="333"/>
                  <a:pt x="66" y="301"/>
                  <a:pt x="64" y="267"/>
                </a:cubicBezTo>
                <a:lnTo>
                  <a:pt x="125" y="228"/>
                </a:lnTo>
                <a:cubicBezTo>
                  <a:pt x="129" y="226"/>
                  <a:pt x="133" y="221"/>
                  <a:pt x="134" y="216"/>
                </a:cubicBezTo>
                <a:cubicBezTo>
                  <a:pt x="136" y="212"/>
                  <a:pt x="136" y="206"/>
                  <a:pt x="134" y="201"/>
                </a:cubicBezTo>
                <a:lnTo>
                  <a:pt x="107" y="135"/>
                </a:lnTo>
                <a:cubicBezTo>
                  <a:pt x="128" y="109"/>
                  <a:pt x="155" y="89"/>
                  <a:pt x="187" y="77"/>
                </a:cubicBezTo>
                <a:lnTo>
                  <a:pt x="242" y="123"/>
                </a:lnTo>
                <a:cubicBezTo>
                  <a:pt x="246" y="126"/>
                  <a:pt x="251" y="128"/>
                  <a:pt x="256" y="128"/>
                </a:cubicBezTo>
                <a:cubicBezTo>
                  <a:pt x="261" y="128"/>
                  <a:pt x="266" y="126"/>
                  <a:pt x="270" y="123"/>
                </a:cubicBezTo>
                <a:lnTo>
                  <a:pt x="325" y="77"/>
                </a:lnTo>
                <a:cubicBezTo>
                  <a:pt x="357" y="89"/>
                  <a:pt x="384" y="109"/>
                  <a:pt x="405" y="135"/>
                </a:cubicBezTo>
                <a:lnTo>
                  <a:pt x="378" y="201"/>
                </a:lnTo>
                <a:cubicBezTo>
                  <a:pt x="376" y="206"/>
                  <a:pt x="376" y="212"/>
                  <a:pt x="378" y="216"/>
                </a:cubicBezTo>
                <a:cubicBezTo>
                  <a:pt x="379" y="221"/>
                  <a:pt x="383" y="226"/>
                  <a:pt x="387" y="228"/>
                </a:cubicBezTo>
                <a:lnTo>
                  <a:pt x="448" y="267"/>
                </a:lnTo>
                <a:cubicBezTo>
                  <a:pt x="446" y="301"/>
                  <a:pt x="435" y="333"/>
                  <a:pt x="417" y="360"/>
                </a:cubicBezTo>
                <a:close/>
              </a:path>
              <a:path w="512" h="512">
                <a:moveTo>
                  <a:pt x="270" y="186"/>
                </a:moveTo>
                <a:cubicBezTo>
                  <a:pt x="262" y="180"/>
                  <a:pt x="250" y="180"/>
                  <a:pt x="242" y="186"/>
                </a:cubicBezTo>
                <a:lnTo>
                  <a:pt x="194" y="221"/>
                </a:lnTo>
                <a:cubicBezTo>
                  <a:pt x="186" y="227"/>
                  <a:pt x="182" y="238"/>
                  <a:pt x="185" y="248"/>
                </a:cubicBezTo>
                <a:lnTo>
                  <a:pt x="204" y="304"/>
                </a:lnTo>
                <a:cubicBezTo>
                  <a:pt x="207" y="314"/>
                  <a:pt x="216" y="321"/>
                  <a:pt x="226" y="321"/>
                </a:cubicBezTo>
                <a:lnTo>
                  <a:pt x="286" y="321"/>
                </a:lnTo>
                <a:cubicBezTo>
                  <a:pt x="296" y="321"/>
                  <a:pt x="305" y="314"/>
                  <a:pt x="308" y="304"/>
                </a:cubicBezTo>
                <a:lnTo>
                  <a:pt x="327" y="248"/>
                </a:lnTo>
                <a:cubicBezTo>
                  <a:pt x="330" y="238"/>
                  <a:pt x="326" y="227"/>
                  <a:pt x="318" y="221"/>
                </a:cubicBezTo>
                <a:lnTo>
                  <a:pt x="270" y="18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8" name="Google Shape;240;p11"/>
          <p:cNvSpPr txBox="1"/>
          <p:nvPr/>
        </p:nvSpPr>
        <p:spPr>
          <a:xfrm>
            <a:off x="10414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ملعب الأمير مولاي عبد الله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استخدام الملعب، بما في ذلك الأمن والتنظيم</a:t>
            </a:r>
            <a:endParaRPr lang="en-US" sz="1250" noProof="1"/>
          </a:p>
        </p:txBody>
      </p:sp>
      <p:sp>
        <p:nvSpPr>
          <p:cNvPr id="9" name="Google Shape;241;p11"/>
          <p:cNvSpPr/>
          <p:nvPr/>
        </p:nvSpPr>
        <p:spPr>
          <a:xfrm>
            <a:off x="609600" y="3048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16" y="24"/>
                </a:moveTo>
                <a:cubicBezTo>
                  <a:pt x="16" y="11"/>
                  <a:pt x="27" y="0"/>
                  <a:pt x="40" y="0"/>
                </a:cubicBezTo>
                <a:lnTo>
                  <a:pt x="472" y="0"/>
                </a:lnTo>
                <a:cubicBezTo>
                  <a:pt x="485" y="0"/>
                  <a:pt x="496" y="11"/>
                  <a:pt x="496" y="24"/>
                </a:cubicBezTo>
                <a:cubicBezTo>
                  <a:pt x="496" y="37"/>
                  <a:pt x="485" y="48"/>
                  <a:pt x="472" y="48"/>
                </a:cubicBezTo>
                <a:lnTo>
                  <a:pt x="464" y="48"/>
                </a:lnTo>
                <a:lnTo>
                  <a:pt x="464" y="464"/>
                </a:lnTo>
                <a:lnTo>
                  <a:pt x="472" y="464"/>
                </a:lnTo>
                <a:cubicBezTo>
                  <a:pt x="485" y="464"/>
                  <a:pt x="496" y="475"/>
                  <a:pt x="496" y="488"/>
                </a:cubicBezTo>
                <a:cubicBezTo>
                  <a:pt x="496" y="501"/>
                  <a:pt x="485" y="512"/>
                  <a:pt x="472" y="512"/>
                </a:cubicBezTo>
                <a:lnTo>
                  <a:pt x="40" y="512"/>
                </a:lnTo>
                <a:cubicBezTo>
                  <a:pt x="27" y="512"/>
                  <a:pt x="16" y="501"/>
                  <a:pt x="16" y="488"/>
                </a:cubicBezTo>
                <a:cubicBezTo>
                  <a:pt x="16" y="475"/>
                  <a:pt x="27" y="464"/>
                  <a:pt x="40" y="464"/>
                </a:cubicBezTo>
                <a:lnTo>
                  <a:pt x="48" y="464"/>
                </a:lnTo>
                <a:lnTo>
                  <a:pt x="48" y="48"/>
                </a:lnTo>
                <a:lnTo>
                  <a:pt x="40" y="48"/>
                </a:lnTo>
                <a:cubicBezTo>
                  <a:pt x="27" y="48"/>
                  <a:pt x="16" y="37"/>
                  <a:pt x="16" y="24"/>
                </a:cubicBezTo>
                <a:close/>
                <a:moveTo>
                  <a:pt x="224" y="112"/>
                </a:moveTo>
                <a:lnTo>
                  <a:pt x="224" y="144"/>
                </a:lnTo>
                <a:cubicBezTo>
                  <a:pt x="224" y="153"/>
                  <a:pt x="231" y="160"/>
                  <a:pt x="240" y="160"/>
                </a:cubicBezTo>
                <a:lnTo>
                  <a:pt x="272" y="160"/>
                </a:lnTo>
                <a:cubicBezTo>
                  <a:pt x="281" y="160"/>
                  <a:pt x="288" y="153"/>
                  <a:pt x="288" y="144"/>
                </a:cubicBezTo>
                <a:lnTo>
                  <a:pt x="288" y="112"/>
                </a:lnTo>
                <a:cubicBezTo>
                  <a:pt x="288" y="103"/>
                  <a:pt x="281" y="96"/>
                  <a:pt x="272" y="96"/>
                </a:cubicBezTo>
                <a:lnTo>
                  <a:pt x="240" y="96"/>
                </a:lnTo>
                <a:cubicBezTo>
                  <a:pt x="231" y="96"/>
                  <a:pt x="224" y="103"/>
                  <a:pt x="224" y="112"/>
                </a:cubicBezTo>
                <a:close/>
                <a:moveTo>
                  <a:pt x="128" y="96"/>
                </a:moveTo>
                <a:cubicBezTo>
                  <a:pt x="119" y="96"/>
                  <a:pt x="112" y="103"/>
                  <a:pt x="112" y="112"/>
                </a:cubicBezTo>
                <a:lnTo>
                  <a:pt x="112" y="144"/>
                </a:lnTo>
                <a:cubicBezTo>
                  <a:pt x="112" y="153"/>
                  <a:pt x="119" y="160"/>
                  <a:pt x="128" y="160"/>
                </a:cubicBezTo>
                <a:lnTo>
                  <a:pt x="160" y="160"/>
                </a:lnTo>
                <a:cubicBezTo>
                  <a:pt x="169" y="160"/>
                  <a:pt x="176" y="153"/>
                  <a:pt x="176" y="144"/>
                </a:cubicBezTo>
                <a:lnTo>
                  <a:pt x="176" y="112"/>
                </a:lnTo>
                <a:cubicBezTo>
                  <a:pt x="176" y="103"/>
                  <a:pt x="169" y="96"/>
                  <a:pt x="160" y="96"/>
                </a:cubicBezTo>
                <a:lnTo>
                  <a:pt x="128" y="96"/>
                </a:lnTo>
                <a:close/>
                <a:moveTo>
                  <a:pt x="224" y="208"/>
                </a:moveTo>
                <a:lnTo>
                  <a:pt x="224" y="240"/>
                </a:lnTo>
                <a:cubicBezTo>
                  <a:pt x="224" y="249"/>
                  <a:pt x="231" y="256"/>
                  <a:pt x="240" y="256"/>
                </a:cubicBezTo>
                <a:lnTo>
                  <a:pt x="272" y="256"/>
                </a:lnTo>
                <a:cubicBezTo>
                  <a:pt x="281" y="256"/>
                  <a:pt x="288" y="249"/>
                  <a:pt x="288" y="240"/>
                </a:cubicBezTo>
                <a:lnTo>
                  <a:pt x="288" y="208"/>
                </a:lnTo>
                <a:cubicBezTo>
                  <a:pt x="288" y="199"/>
                  <a:pt x="281" y="192"/>
                  <a:pt x="272" y="192"/>
                </a:cubicBezTo>
                <a:lnTo>
                  <a:pt x="240" y="192"/>
                </a:lnTo>
                <a:cubicBezTo>
                  <a:pt x="231" y="192"/>
                  <a:pt x="224" y="199"/>
                  <a:pt x="224" y="208"/>
                </a:cubicBezTo>
                <a:close/>
                <a:moveTo>
                  <a:pt x="352" y="96"/>
                </a:moveTo>
                <a:cubicBezTo>
                  <a:pt x="343" y="96"/>
                  <a:pt x="336" y="103"/>
                  <a:pt x="336" y="112"/>
                </a:cubicBezTo>
                <a:lnTo>
                  <a:pt x="336" y="144"/>
                </a:lnTo>
                <a:cubicBezTo>
                  <a:pt x="336" y="153"/>
                  <a:pt x="343" y="160"/>
                  <a:pt x="352" y="160"/>
                </a:cubicBezTo>
                <a:lnTo>
                  <a:pt x="384" y="160"/>
                </a:lnTo>
                <a:cubicBezTo>
                  <a:pt x="393" y="160"/>
                  <a:pt x="400" y="153"/>
                  <a:pt x="400" y="144"/>
                </a:cubicBezTo>
                <a:lnTo>
                  <a:pt x="400" y="112"/>
                </a:lnTo>
                <a:cubicBezTo>
                  <a:pt x="400" y="103"/>
                  <a:pt x="393" y="96"/>
                  <a:pt x="384" y="96"/>
                </a:cubicBezTo>
                <a:lnTo>
                  <a:pt x="352" y="96"/>
                </a:lnTo>
                <a:close/>
                <a:moveTo>
                  <a:pt x="112" y="208"/>
                </a:moveTo>
                <a:lnTo>
                  <a:pt x="112" y="240"/>
                </a:lnTo>
                <a:cubicBezTo>
                  <a:pt x="112" y="249"/>
                  <a:pt x="119" y="256"/>
                  <a:pt x="128" y="256"/>
                </a:cubicBezTo>
                <a:lnTo>
                  <a:pt x="160" y="256"/>
                </a:lnTo>
                <a:cubicBezTo>
                  <a:pt x="169" y="256"/>
                  <a:pt x="176" y="249"/>
                  <a:pt x="176" y="240"/>
                </a:cubicBezTo>
                <a:lnTo>
                  <a:pt x="176" y="208"/>
                </a:lnTo>
                <a:cubicBezTo>
                  <a:pt x="176" y="199"/>
                  <a:pt x="169" y="192"/>
                  <a:pt x="160" y="192"/>
                </a:cubicBezTo>
                <a:lnTo>
                  <a:pt x="128" y="192"/>
                </a:lnTo>
                <a:cubicBezTo>
                  <a:pt x="119" y="192"/>
                  <a:pt x="112" y="199"/>
                  <a:pt x="112" y="208"/>
                </a:cubicBezTo>
                <a:close/>
                <a:moveTo>
                  <a:pt x="352" y="192"/>
                </a:moveTo>
                <a:cubicBezTo>
                  <a:pt x="343" y="192"/>
                  <a:pt x="336" y="199"/>
                  <a:pt x="336" y="208"/>
                </a:cubicBezTo>
                <a:lnTo>
                  <a:pt x="336" y="240"/>
                </a:lnTo>
                <a:cubicBezTo>
                  <a:pt x="336" y="249"/>
                  <a:pt x="343" y="256"/>
                  <a:pt x="352" y="256"/>
                </a:cubicBezTo>
                <a:lnTo>
                  <a:pt x="384" y="256"/>
                </a:lnTo>
                <a:cubicBezTo>
                  <a:pt x="393" y="256"/>
                  <a:pt x="400" y="249"/>
                  <a:pt x="400" y="240"/>
                </a:cubicBezTo>
                <a:lnTo>
                  <a:pt x="400" y="208"/>
                </a:lnTo>
                <a:cubicBezTo>
                  <a:pt x="400" y="199"/>
                  <a:pt x="393" y="192"/>
                  <a:pt x="384" y="192"/>
                </a:cubicBezTo>
                <a:lnTo>
                  <a:pt x="352" y="192"/>
                </a:lnTo>
                <a:close/>
                <a:moveTo>
                  <a:pt x="288" y="384"/>
                </a:moveTo>
                <a:lnTo>
                  <a:pt x="332" y="384"/>
                </a:lnTo>
                <a:cubicBezTo>
                  <a:pt x="342" y="384"/>
                  <a:pt x="349" y="375"/>
                  <a:pt x="346" y="366"/>
                </a:cubicBezTo>
                <a:cubicBezTo>
                  <a:pt x="332" y="330"/>
                  <a:pt x="297" y="304"/>
                  <a:pt x="256" y="304"/>
                </a:cubicBezTo>
                <a:cubicBezTo>
                  <a:pt x="215" y="304"/>
                  <a:pt x="180" y="330"/>
                  <a:pt x="166" y="366"/>
                </a:cubicBezTo>
                <a:cubicBezTo>
                  <a:pt x="163" y="375"/>
                  <a:pt x="171" y="384"/>
                  <a:pt x="180" y="384"/>
                </a:cubicBezTo>
                <a:lnTo>
                  <a:pt x="224" y="384"/>
                </a:lnTo>
                <a:lnTo>
                  <a:pt x="224" y="464"/>
                </a:lnTo>
                <a:lnTo>
                  <a:pt x="288" y="464"/>
                </a:lnTo>
                <a:lnTo>
                  <a:pt x="288" y="384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0" name="Google Shape;242;p11"/>
          <p:cNvSpPr txBox="1"/>
          <p:nvPr/>
        </p:nvSpPr>
        <p:spPr>
          <a:xfrm>
            <a:off x="10414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الإقامة الفندقية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200 غرفة للملاكمين والفرق والإنتاج (مقترح: فندق فاخر في الرباط)</a:t>
            </a:r>
            <a:endParaRPr lang="en-US" sz="1250" noProof="1"/>
          </a:p>
        </p:txBody>
      </p:sp>
      <p:sp>
        <p:nvSpPr>
          <p:cNvPr id="11" name="Google Shape;243;p11"/>
          <p:cNvSpPr/>
          <p:nvPr/>
        </p:nvSpPr>
        <p:spPr>
          <a:xfrm>
            <a:off x="609600" y="3962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520" y="200"/>
                </a:moveTo>
                <a:cubicBezTo>
                  <a:pt x="551" y="200"/>
                  <a:pt x="576" y="225"/>
                  <a:pt x="576" y="256"/>
                </a:cubicBezTo>
                <a:cubicBezTo>
                  <a:pt x="576" y="287"/>
                  <a:pt x="551" y="312"/>
                  <a:pt x="520" y="312"/>
                </a:cubicBezTo>
                <a:lnTo>
                  <a:pt x="393" y="312"/>
                </a:lnTo>
                <a:lnTo>
                  <a:pt x="234" y="486"/>
                </a:lnTo>
                <a:cubicBezTo>
                  <a:pt x="227" y="492"/>
                  <a:pt x="219" y="496"/>
                  <a:pt x="210" y="496"/>
                </a:cubicBezTo>
                <a:lnTo>
                  <a:pt x="166" y="496"/>
                </a:lnTo>
                <a:cubicBezTo>
                  <a:pt x="155" y="496"/>
                  <a:pt x="148" y="485"/>
                  <a:pt x="151" y="475"/>
                </a:cubicBezTo>
                <a:lnTo>
                  <a:pt x="205" y="312"/>
                </a:lnTo>
                <a:lnTo>
                  <a:pt x="106" y="312"/>
                </a:lnTo>
                <a:lnTo>
                  <a:pt x="53" y="378"/>
                </a:lnTo>
                <a:cubicBezTo>
                  <a:pt x="50" y="382"/>
                  <a:pt x="45" y="384"/>
                  <a:pt x="40" y="384"/>
                </a:cubicBezTo>
                <a:lnTo>
                  <a:pt x="21" y="384"/>
                </a:lnTo>
                <a:cubicBezTo>
                  <a:pt x="10" y="384"/>
                  <a:pt x="3" y="374"/>
                  <a:pt x="5" y="364"/>
                </a:cubicBezTo>
                <a:lnTo>
                  <a:pt x="32" y="256"/>
                </a:lnTo>
                <a:lnTo>
                  <a:pt x="5" y="148"/>
                </a:lnTo>
                <a:cubicBezTo>
                  <a:pt x="2" y="138"/>
                  <a:pt x="10" y="128"/>
                  <a:pt x="21" y="128"/>
                </a:cubicBezTo>
                <a:lnTo>
                  <a:pt x="40" y="128"/>
                </a:lnTo>
                <a:cubicBezTo>
                  <a:pt x="45" y="128"/>
                  <a:pt x="50" y="130"/>
                  <a:pt x="53" y="134"/>
                </a:cubicBezTo>
                <a:lnTo>
                  <a:pt x="106" y="200"/>
                </a:lnTo>
                <a:lnTo>
                  <a:pt x="205" y="200"/>
                </a:lnTo>
                <a:lnTo>
                  <a:pt x="151" y="37"/>
                </a:lnTo>
                <a:cubicBezTo>
                  <a:pt x="148" y="27"/>
                  <a:pt x="155" y="16"/>
                  <a:pt x="166" y="16"/>
                </a:cubicBezTo>
                <a:lnTo>
                  <a:pt x="210" y="16"/>
                </a:lnTo>
                <a:cubicBezTo>
                  <a:pt x="219" y="16"/>
                  <a:pt x="227" y="20"/>
                  <a:pt x="233" y="26"/>
                </a:cubicBezTo>
                <a:lnTo>
                  <a:pt x="393" y="200"/>
                </a:lnTo>
                <a:lnTo>
                  <a:pt x="520" y="200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2" name="Google Shape;244;p11"/>
          <p:cNvSpPr txBox="1"/>
          <p:nvPr/>
        </p:nvSpPr>
        <p:spPr>
          <a:xfrm>
            <a:off x="10414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رحلات الخطوط الملكية المغربية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200 رحلة ذهاب وعودة: 100 درجة رجال الأعمال، 100 درجة اقتصادية مميزة</a:t>
            </a:r>
            <a:endParaRPr lang="en-US" sz="1250" noProof="1"/>
          </a:p>
        </p:txBody>
      </p:sp>
      <p:sp>
        <p:nvSpPr>
          <p:cNvPr id="13" name="Google Shape;245;p11"/>
          <p:cNvSpPr/>
          <p:nvPr/>
        </p:nvSpPr>
        <p:spPr>
          <a:xfrm>
            <a:off x="609600" y="48768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269" y="85"/>
                </a:moveTo>
                <a:lnTo>
                  <a:pt x="152" y="215"/>
                </a:lnTo>
                <a:cubicBezTo>
                  <a:pt x="148" y="220"/>
                  <a:pt x="148" y="228"/>
                  <a:pt x="153" y="233"/>
                </a:cubicBezTo>
                <a:cubicBezTo>
                  <a:pt x="183" y="263"/>
                  <a:pt x="233" y="263"/>
                  <a:pt x="263" y="233"/>
                </a:cubicBezTo>
                <a:lnTo>
                  <a:pt x="295" y="201"/>
                </a:lnTo>
                <a:cubicBezTo>
                  <a:pt x="299" y="197"/>
                  <a:pt x="305" y="194"/>
                  <a:pt x="310" y="194"/>
                </a:cubicBezTo>
                <a:cubicBezTo>
                  <a:pt x="317" y="193"/>
                  <a:pt x="324" y="196"/>
                  <a:pt x="329" y="201"/>
                </a:cubicBezTo>
                <a:lnTo>
                  <a:pt x="506" y="376"/>
                </a:lnTo>
                <a:lnTo>
                  <a:pt x="576" y="320"/>
                </a:lnTo>
                <a:lnTo>
                  <a:pt x="576" y="32"/>
                </a:lnTo>
                <a:lnTo>
                  <a:pt x="464" y="96"/>
                </a:lnTo>
                <a:lnTo>
                  <a:pt x="440" y="80"/>
                </a:lnTo>
                <a:cubicBezTo>
                  <a:pt x="424" y="70"/>
                  <a:pt x="406" y="64"/>
                  <a:pt x="387" y="64"/>
                </a:cubicBezTo>
                <a:lnTo>
                  <a:pt x="317" y="64"/>
                </a:lnTo>
                <a:cubicBezTo>
                  <a:pt x="315" y="64"/>
                  <a:pt x="314" y="64"/>
                  <a:pt x="313" y="64"/>
                </a:cubicBezTo>
                <a:cubicBezTo>
                  <a:pt x="296" y="65"/>
                  <a:pt x="280" y="73"/>
                  <a:pt x="269" y="85"/>
                </a:cubicBezTo>
                <a:close/>
                <a:moveTo>
                  <a:pt x="117" y="183"/>
                </a:moveTo>
                <a:lnTo>
                  <a:pt x="223" y="64"/>
                </a:lnTo>
                <a:lnTo>
                  <a:pt x="184" y="64"/>
                </a:lnTo>
                <a:cubicBezTo>
                  <a:pt x="158" y="64"/>
                  <a:pt x="134" y="74"/>
                  <a:pt x="116" y="92"/>
                </a:cubicBezTo>
                <a:lnTo>
                  <a:pt x="112" y="96"/>
                </a:lnTo>
                <a:lnTo>
                  <a:pt x="0" y="32"/>
                </a:lnTo>
                <a:lnTo>
                  <a:pt x="0" y="320"/>
                </a:lnTo>
                <a:lnTo>
                  <a:pt x="156" y="450"/>
                </a:lnTo>
                <a:cubicBezTo>
                  <a:pt x="179" y="470"/>
                  <a:pt x="208" y="480"/>
                  <a:pt x="238" y="480"/>
                </a:cubicBezTo>
                <a:lnTo>
                  <a:pt x="254" y="480"/>
                </a:lnTo>
                <a:lnTo>
                  <a:pt x="247" y="473"/>
                </a:lnTo>
                <a:cubicBezTo>
                  <a:pt x="238" y="464"/>
                  <a:pt x="238" y="448"/>
                  <a:pt x="247" y="439"/>
                </a:cubicBezTo>
                <a:cubicBezTo>
                  <a:pt x="256" y="430"/>
                  <a:pt x="272" y="430"/>
                  <a:pt x="281" y="439"/>
                </a:cubicBezTo>
                <a:lnTo>
                  <a:pt x="322" y="480"/>
                </a:lnTo>
                <a:lnTo>
                  <a:pt x="331" y="480"/>
                </a:lnTo>
                <a:cubicBezTo>
                  <a:pt x="350" y="480"/>
                  <a:pt x="369" y="476"/>
                  <a:pt x="386" y="468"/>
                </a:cubicBezTo>
                <a:lnTo>
                  <a:pt x="359" y="441"/>
                </a:lnTo>
                <a:cubicBezTo>
                  <a:pt x="350" y="432"/>
                  <a:pt x="350" y="416"/>
                  <a:pt x="359" y="407"/>
                </a:cubicBezTo>
                <a:cubicBezTo>
                  <a:pt x="368" y="398"/>
                  <a:pt x="384" y="398"/>
                  <a:pt x="393" y="407"/>
                </a:cubicBezTo>
                <a:lnTo>
                  <a:pt x="425" y="439"/>
                </a:lnTo>
                <a:lnTo>
                  <a:pt x="442" y="422"/>
                </a:lnTo>
                <a:cubicBezTo>
                  <a:pt x="451" y="413"/>
                  <a:pt x="454" y="400"/>
                  <a:pt x="450" y="389"/>
                </a:cubicBezTo>
                <a:lnTo>
                  <a:pt x="312" y="252"/>
                </a:lnTo>
                <a:lnTo>
                  <a:pt x="297" y="267"/>
                </a:lnTo>
                <a:cubicBezTo>
                  <a:pt x="248" y="316"/>
                  <a:pt x="168" y="316"/>
                  <a:pt x="119" y="267"/>
                </a:cubicBezTo>
                <a:cubicBezTo>
                  <a:pt x="96" y="244"/>
                  <a:pt x="95" y="207"/>
                  <a:pt x="117" y="18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4" name="Google Shape;246;p11"/>
          <p:cNvSpPr txBox="1"/>
          <p:nvPr/>
        </p:nvSpPr>
        <p:spPr>
          <a:xfrm>
            <a:off x="1041400" y="48260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التقديمات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إلى الناقلين المغاربة وشركات الرعاية المذكورة</a:t>
            </a:r>
            <a:endParaRPr lang="en-US" sz="1250" noProof="1"/>
          </a:p>
        </p:txBody>
      </p:sp>
      <p:sp>
        <p:nvSpPr>
          <p:cNvPr id="15" name="Google Shape;247;p11"/>
          <p:cNvSpPr/>
          <p:nvPr/>
        </p:nvSpPr>
        <p:spPr>
          <a:xfrm>
            <a:off x="6400800" y="2184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0"/>
                </a:moveTo>
                <a:cubicBezTo>
                  <a:pt x="261" y="0"/>
                  <a:pt x="265" y="1"/>
                  <a:pt x="269" y="3"/>
                </a:cubicBezTo>
                <a:lnTo>
                  <a:pt x="458" y="83"/>
                </a:lnTo>
                <a:cubicBezTo>
                  <a:pt x="480" y="92"/>
                  <a:pt x="496" y="114"/>
                  <a:pt x="496" y="140"/>
                </a:cubicBezTo>
                <a:cubicBezTo>
                  <a:pt x="496" y="239"/>
                  <a:pt x="455" y="421"/>
                  <a:pt x="283" y="503"/>
                </a:cubicBezTo>
                <a:cubicBezTo>
                  <a:pt x="266" y="511"/>
                  <a:pt x="246" y="511"/>
                  <a:pt x="230" y="503"/>
                </a:cubicBezTo>
                <a:cubicBezTo>
                  <a:pt x="57" y="421"/>
                  <a:pt x="17" y="239"/>
                  <a:pt x="16" y="140"/>
                </a:cubicBezTo>
                <a:cubicBezTo>
                  <a:pt x="16" y="114"/>
                  <a:pt x="32" y="92"/>
                  <a:pt x="54" y="83"/>
                </a:cubicBezTo>
                <a:lnTo>
                  <a:pt x="243" y="3"/>
                </a:lnTo>
                <a:cubicBezTo>
                  <a:pt x="247" y="1"/>
                  <a:pt x="251" y="0"/>
                  <a:pt x="256" y="0"/>
                </a:cubicBezTo>
                <a:close/>
                <a:moveTo>
                  <a:pt x="256" y="67"/>
                </a:moveTo>
                <a:lnTo>
                  <a:pt x="256" y="445"/>
                </a:lnTo>
                <a:cubicBezTo>
                  <a:pt x="394" y="378"/>
                  <a:pt x="431" y="230"/>
                  <a:pt x="432" y="142"/>
                </a:cubicBezTo>
                <a:lnTo>
                  <a:pt x="256" y="67"/>
                </a:lnTo>
                <a:lnTo>
                  <a:pt x="256" y="67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6" name="Google Shape;248;p11"/>
          <p:cNvSpPr txBox="1"/>
          <p:nvPr/>
        </p:nvSpPr>
        <p:spPr>
          <a:xfrm>
            <a:off x="68326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شريك تأمين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شركة تأمين مغربية لحمل تغطية الحدث للعرض</a:t>
            </a:r>
            <a:endParaRPr lang="en-US" sz="1250" noProof="1"/>
          </a:p>
        </p:txBody>
      </p:sp>
      <p:sp>
        <p:nvSpPr>
          <p:cNvPr id="17" name="Google Shape;249;p11"/>
          <p:cNvSpPr/>
          <p:nvPr/>
        </p:nvSpPr>
        <p:spPr>
          <a:xfrm>
            <a:off x="6400800" y="3048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96" y="0"/>
                </a:moveTo>
                <a:cubicBezTo>
                  <a:pt x="61" y="0"/>
                  <a:pt x="32" y="29"/>
                  <a:pt x="32" y="64"/>
                </a:cubicBezTo>
                <a:lnTo>
                  <a:pt x="32" y="448"/>
                </a:lnTo>
                <a:cubicBezTo>
                  <a:pt x="32" y="483"/>
                  <a:pt x="61" y="512"/>
                  <a:pt x="96" y="512"/>
                </a:cubicBezTo>
                <a:lnTo>
                  <a:pt x="297" y="512"/>
                </a:lnTo>
                <a:cubicBezTo>
                  <a:pt x="285" y="497"/>
                  <a:pt x="274" y="481"/>
                  <a:pt x="265" y="464"/>
                </a:cubicBezTo>
                <a:lnTo>
                  <a:pt x="176" y="464"/>
                </a:lnTo>
                <a:lnTo>
                  <a:pt x="176" y="384"/>
                </a:lnTo>
                <a:cubicBezTo>
                  <a:pt x="176" y="366"/>
                  <a:pt x="190" y="352"/>
                  <a:pt x="208" y="352"/>
                </a:cubicBezTo>
                <a:lnTo>
                  <a:pt x="240" y="352"/>
                </a:lnTo>
                <a:lnTo>
                  <a:pt x="240" y="325"/>
                </a:lnTo>
                <a:cubicBezTo>
                  <a:pt x="240" y="307"/>
                  <a:pt x="246" y="290"/>
                  <a:pt x="257" y="277"/>
                </a:cubicBezTo>
                <a:cubicBezTo>
                  <a:pt x="256" y="275"/>
                  <a:pt x="256" y="274"/>
                  <a:pt x="256" y="272"/>
                </a:cubicBezTo>
                <a:lnTo>
                  <a:pt x="256" y="240"/>
                </a:lnTo>
                <a:cubicBezTo>
                  <a:pt x="256" y="231"/>
                  <a:pt x="263" y="224"/>
                  <a:pt x="272" y="224"/>
                </a:cubicBezTo>
                <a:lnTo>
                  <a:pt x="304" y="224"/>
                </a:lnTo>
                <a:cubicBezTo>
                  <a:pt x="313" y="224"/>
                  <a:pt x="320" y="231"/>
                  <a:pt x="320" y="240"/>
                </a:cubicBezTo>
                <a:lnTo>
                  <a:pt x="320" y="241"/>
                </a:lnTo>
                <a:lnTo>
                  <a:pt x="407" y="212"/>
                </a:lnTo>
                <a:cubicBezTo>
                  <a:pt x="410" y="211"/>
                  <a:pt x="413" y="210"/>
                  <a:pt x="416" y="210"/>
                </a:cubicBezTo>
                <a:lnTo>
                  <a:pt x="416" y="64"/>
                </a:lnTo>
                <a:cubicBezTo>
                  <a:pt x="416" y="29"/>
                  <a:pt x="387" y="0"/>
                  <a:pt x="352" y="0"/>
                </a:cubicBezTo>
                <a:lnTo>
                  <a:pt x="96" y="0"/>
                </a:lnTo>
                <a:close/>
                <a:moveTo>
                  <a:pt x="128" y="112"/>
                </a:moveTo>
                <a:cubicBezTo>
                  <a:pt x="128" y="103"/>
                  <a:pt x="135" y="96"/>
                  <a:pt x="144" y="96"/>
                </a:cubicBezTo>
                <a:lnTo>
                  <a:pt x="176" y="96"/>
                </a:lnTo>
                <a:cubicBezTo>
                  <a:pt x="185" y="96"/>
                  <a:pt x="192" y="103"/>
                  <a:pt x="192" y="112"/>
                </a:cubicBezTo>
                <a:lnTo>
                  <a:pt x="192" y="144"/>
                </a:lnTo>
                <a:cubicBezTo>
                  <a:pt x="192" y="153"/>
                  <a:pt x="185" y="160"/>
                  <a:pt x="176" y="160"/>
                </a:cubicBezTo>
                <a:lnTo>
                  <a:pt x="144" y="160"/>
                </a:lnTo>
                <a:cubicBezTo>
                  <a:pt x="135" y="160"/>
                  <a:pt x="128" y="153"/>
                  <a:pt x="128" y="144"/>
                </a:cubicBezTo>
                <a:lnTo>
                  <a:pt x="128" y="112"/>
                </a:lnTo>
                <a:close/>
                <a:moveTo>
                  <a:pt x="272" y="96"/>
                </a:moveTo>
                <a:lnTo>
                  <a:pt x="304" y="96"/>
                </a:lnTo>
                <a:cubicBezTo>
                  <a:pt x="313" y="96"/>
                  <a:pt x="320" y="103"/>
                  <a:pt x="320" y="112"/>
                </a:cubicBezTo>
                <a:lnTo>
                  <a:pt x="320" y="144"/>
                </a:lnTo>
                <a:cubicBezTo>
                  <a:pt x="320" y="153"/>
                  <a:pt x="313" y="160"/>
                  <a:pt x="304" y="160"/>
                </a:cubicBezTo>
                <a:lnTo>
                  <a:pt x="272" y="160"/>
                </a:lnTo>
                <a:cubicBezTo>
                  <a:pt x="263" y="160"/>
                  <a:pt x="256" y="153"/>
                  <a:pt x="256" y="144"/>
                </a:cubicBezTo>
                <a:lnTo>
                  <a:pt x="256" y="112"/>
                </a:lnTo>
                <a:cubicBezTo>
                  <a:pt x="256" y="103"/>
                  <a:pt x="263" y="96"/>
                  <a:pt x="272" y="96"/>
                </a:cubicBezTo>
                <a:close/>
                <a:moveTo>
                  <a:pt x="128" y="240"/>
                </a:moveTo>
                <a:cubicBezTo>
                  <a:pt x="128" y="231"/>
                  <a:pt x="135" y="224"/>
                  <a:pt x="144" y="224"/>
                </a:cubicBezTo>
                <a:lnTo>
                  <a:pt x="176" y="224"/>
                </a:lnTo>
                <a:cubicBezTo>
                  <a:pt x="185" y="224"/>
                  <a:pt x="192" y="231"/>
                  <a:pt x="192" y="240"/>
                </a:cubicBezTo>
                <a:lnTo>
                  <a:pt x="192" y="272"/>
                </a:lnTo>
                <a:cubicBezTo>
                  <a:pt x="192" y="281"/>
                  <a:pt x="185" y="288"/>
                  <a:pt x="176" y="288"/>
                </a:cubicBezTo>
                <a:lnTo>
                  <a:pt x="144" y="288"/>
                </a:lnTo>
                <a:cubicBezTo>
                  <a:pt x="135" y="288"/>
                  <a:pt x="128" y="281"/>
                  <a:pt x="128" y="272"/>
                </a:cubicBezTo>
                <a:lnTo>
                  <a:pt x="128" y="240"/>
                </a:lnTo>
                <a:close/>
              </a:path>
              <a:path w="576" h="512">
                <a:moveTo>
                  <a:pt x="422" y="260"/>
                </a:moveTo>
                <a:lnTo>
                  <a:pt x="310" y="297"/>
                </a:lnTo>
                <a:cubicBezTo>
                  <a:pt x="297" y="301"/>
                  <a:pt x="288" y="313"/>
                  <a:pt x="288" y="327"/>
                </a:cubicBezTo>
                <a:lnTo>
                  <a:pt x="288" y="358"/>
                </a:lnTo>
                <a:cubicBezTo>
                  <a:pt x="288" y="433"/>
                  <a:pt x="331" y="500"/>
                  <a:pt x="398" y="532"/>
                </a:cubicBezTo>
                <a:lnTo>
                  <a:pt x="417" y="541"/>
                </a:lnTo>
                <a:cubicBezTo>
                  <a:pt x="422" y="543"/>
                  <a:pt x="427" y="544"/>
                  <a:pt x="432" y="544"/>
                </a:cubicBezTo>
                <a:cubicBezTo>
                  <a:pt x="437" y="544"/>
                  <a:pt x="442" y="543"/>
                  <a:pt x="447" y="541"/>
                </a:cubicBezTo>
                <a:lnTo>
                  <a:pt x="466" y="532"/>
                </a:lnTo>
                <a:cubicBezTo>
                  <a:pt x="533" y="500"/>
                  <a:pt x="576" y="433"/>
                  <a:pt x="576" y="358"/>
                </a:cubicBezTo>
                <a:lnTo>
                  <a:pt x="576" y="327"/>
                </a:lnTo>
                <a:cubicBezTo>
                  <a:pt x="576" y="313"/>
                  <a:pt x="567" y="301"/>
                  <a:pt x="554" y="297"/>
                </a:cubicBezTo>
                <a:lnTo>
                  <a:pt x="442" y="259"/>
                </a:lnTo>
                <a:cubicBezTo>
                  <a:pt x="436" y="257"/>
                  <a:pt x="428" y="257"/>
                  <a:pt x="422" y="259"/>
                </a:cubicBezTo>
                <a:close/>
                <a:moveTo>
                  <a:pt x="445" y="489"/>
                </a:moveTo>
                <a:lnTo>
                  <a:pt x="432" y="495"/>
                </a:lnTo>
                <a:lnTo>
                  <a:pt x="432" y="307"/>
                </a:lnTo>
                <a:lnTo>
                  <a:pt x="528" y="339"/>
                </a:lnTo>
                <a:lnTo>
                  <a:pt x="528" y="358"/>
                </a:lnTo>
                <a:cubicBezTo>
                  <a:pt x="528" y="414"/>
                  <a:pt x="496" y="465"/>
                  <a:pt x="445" y="489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8" name="Google Shape;250;p11"/>
          <p:cNvSpPr txBox="1"/>
          <p:nvPr/>
        </p:nvSpPr>
        <p:spPr>
          <a:xfrm>
            <a:off x="68326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دعم الشرطة المحلية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المرور وحركة الحشود والنظام العام حول الملعب</a:t>
            </a:r>
            <a:endParaRPr lang="en-US" sz="1250" noProof="1"/>
          </a:p>
        </p:txBody>
      </p:sp>
      <p:sp>
        <p:nvSpPr>
          <p:cNvPr id="19" name="Google Shape;251;p11"/>
          <p:cNvSpPr/>
          <p:nvPr/>
        </p:nvSpPr>
        <p:spPr>
          <a:xfrm>
            <a:off x="6400800" y="3962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64" y="32"/>
                </a:moveTo>
                <a:cubicBezTo>
                  <a:pt x="29" y="32"/>
                  <a:pt x="0" y="61"/>
                  <a:pt x="0" y="96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67" y="448"/>
                </a:lnTo>
                <a:cubicBezTo>
                  <a:pt x="78" y="485"/>
                  <a:pt x="112" y="512"/>
                  <a:pt x="152" y="512"/>
                </a:cubicBezTo>
                <a:cubicBezTo>
                  <a:pt x="192" y="512"/>
                  <a:pt x="226" y="485"/>
                  <a:pt x="237" y="448"/>
                </a:cubicBezTo>
                <a:lnTo>
                  <a:pt x="339" y="448"/>
                </a:lnTo>
                <a:cubicBezTo>
                  <a:pt x="350" y="485"/>
                  <a:pt x="384" y="512"/>
                  <a:pt x="424" y="512"/>
                </a:cubicBezTo>
                <a:cubicBezTo>
                  <a:pt x="464" y="512"/>
                  <a:pt x="498" y="485"/>
                  <a:pt x="509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237"/>
                </a:lnTo>
                <a:cubicBezTo>
                  <a:pt x="576" y="220"/>
                  <a:pt x="569" y="204"/>
                  <a:pt x="557" y="192"/>
                </a:cubicBezTo>
                <a:lnTo>
                  <a:pt x="512" y="147"/>
                </a:lnTo>
                <a:cubicBezTo>
                  <a:pt x="500" y="135"/>
                  <a:pt x="484" y="128"/>
                  <a:pt x="467" y="128"/>
                </a:cubicBezTo>
                <a:lnTo>
                  <a:pt x="416" y="128"/>
                </a:lnTo>
                <a:lnTo>
                  <a:pt x="416" y="96"/>
                </a:lnTo>
                <a:cubicBezTo>
                  <a:pt x="416" y="61"/>
                  <a:pt x="387" y="32"/>
                  <a:pt x="352" y="32"/>
                </a:cubicBezTo>
                <a:lnTo>
                  <a:pt x="64" y="32"/>
                </a:lnTo>
                <a:close/>
                <a:moveTo>
                  <a:pt x="512" y="237"/>
                </a:moveTo>
                <a:lnTo>
                  <a:pt x="512" y="288"/>
                </a:lnTo>
                <a:lnTo>
                  <a:pt x="416" y="288"/>
                </a:lnTo>
                <a:lnTo>
                  <a:pt x="416" y="192"/>
                </a:lnTo>
                <a:lnTo>
                  <a:pt x="467" y="192"/>
                </a:lnTo>
                <a:lnTo>
                  <a:pt x="512" y="237"/>
                </a:lnTo>
                <a:close/>
                <a:moveTo>
                  <a:pt x="152" y="384"/>
                </a:moveTo>
                <a:cubicBezTo>
                  <a:pt x="174" y="384"/>
                  <a:pt x="192" y="402"/>
                  <a:pt x="192" y="424"/>
                </a:cubicBezTo>
                <a:cubicBezTo>
                  <a:pt x="192" y="446"/>
                  <a:pt x="174" y="464"/>
                  <a:pt x="152" y="464"/>
                </a:cubicBezTo>
                <a:cubicBezTo>
                  <a:pt x="130" y="464"/>
                  <a:pt x="112" y="446"/>
                  <a:pt x="112" y="424"/>
                </a:cubicBezTo>
                <a:cubicBezTo>
                  <a:pt x="112" y="402"/>
                  <a:pt x="130" y="384"/>
                  <a:pt x="152" y="384"/>
                </a:cubicBezTo>
                <a:close/>
                <a:moveTo>
                  <a:pt x="384" y="424"/>
                </a:moveTo>
                <a:cubicBezTo>
                  <a:pt x="384" y="402"/>
                  <a:pt x="402" y="384"/>
                  <a:pt x="424" y="384"/>
                </a:cubicBezTo>
                <a:cubicBezTo>
                  <a:pt x="446" y="384"/>
                  <a:pt x="464" y="402"/>
                  <a:pt x="464" y="424"/>
                </a:cubicBezTo>
                <a:cubicBezTo>
                  <a:pt x="464" y="446"/>
                  <a:pt x="446" y="464"/>
                  <a:pt x="424" y="464"/>
                </a:cubicBezTo>
                <a:cubicBezTo>
                  <a:pt x="402" y="464"/>
                  <a:pt x="384" y="446"/>
                  <a:pt x="384" y="424"/>
                </a:cubicBezTo>
                <a:close/>
                <a:moveTo>
                  <a:pt x="176" y="136"/>
                </a:moveTo>
                <a:cubicBezTo>
                  <a:pt x="176" y="127"/>
                  <a:pt x="183" y="120"/>
                  <a:pt x="192" y="120"/>
                </a:cubicBezTo>
                <a:lnTo>
                  <a:pt x="224" y="120"/>
                </a:lnTo>
                <a:cubicBezTo>
                  <a:pt x="233" y="120"/>
                  <a:pt x="240" y="127"/>
                  <a:pt x="240" y="136"/>
                </a:cubicBezTo>
                <a:lnTo>
                  <a:pt x="240" y="176"/>
                </a:lnTo>
                <a:lnTo>
                  <a:pt x="280" y="176"/>
                </a:lnTo>
                <a:cubicBezTo>
                  <a:pt x="289" y="176"/>
                  <a:pt x="296" y="183"/>
                  <a:pt x="296" y="192"/>
                </a:cubicBezTo>
                <a:lnTo>
                  <a:pt x="296" y="224"/>
                </a:lnTo>
                <a:cubicBezTo>
                  <a:pt x="296" y="233"/>
                  <a:pt x="289" y="240"/>
                  <a:pt x="280" y="240"/>
                </a:cubicBezTo>
                <a:lnTo>
                  <a:pt x="240" y="240"/>
                </a:lnTo>
                <a:lnTo>
                  <a:pt x="240" y="280"/>
                </a:lnTo>
                <a:cubicBezTo>
                  <a:pt x="240" y="289"/>
                  <a:pt x="233" y="296"/>
                  <a:pt x="224" y="296"/>
                </a:cubicBezTo>
                <a:lnTo>
                  <a:pt x="192" y="296"/>
                </a:lnTo>
                <a:cubicBezTo>
                  <a:pt x="183" y="296"/>
                  <a:pt x="176" y="289"/>
                  <a:pt x="176" y="280"/>
                </a:cubicBezTo>
                <a:lnTo>
                  <a:pt x="176" y="240"/>
                </a:lnTo>
                <a:lnTo>
                  <a:pt x="136" y="240"/>
                </a:lnTo>
                <a:cubicBezTo>
                  <a:pt x="127" y="240"/>
                  <a:pt x="120" y="233"/>
                  <a:pt x="120" y="224"/>
                </a:cubicBezTo>
                <a:lnTo>
                  <a:pt x="120" y="192"/>
                </a:lnTo>
                <a:cubicBezTo>
                  <a:pt x="120" y="183"/>
                  <a:pt x="127" y="176"/>
                  <a:pt x="136" y="176"/>
                </a:cubicBezTo>
                <a:lnTo>
                  <a:pt x="176" y="176"/>
                </a:lnTo>
                <a:lnTo>
                  <a:pt x="176" y="1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20" name="Google Shape;252;p11"/>
          <p:cNvSpPr txBox="1"/>
          <p:nvPr/>
        </p:nvSpPr>
        <p:spPr>
          <a:xfrm>
            <a:off x="68326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Almarai"/>
                <a:ea typeface="Almarai"/>
              </a:rPr>
              <a:t>دعم طبي محلي</a:t>
            </a:r>
            <a:r>
              <a:rPr lang="en-US" sz="1250" noProof="1" i="0">
                <a:solidFill>
                  <a:srgbClr val="C3CADB"/>
                </a:solidFill>
                <a:latin typeface="Almarai"/>
                <a:ea typeface="Almarai"/>
              </a:rPr>
              <a:t> — مكملاً لطواقمنا الطبية الثلاثة، يقود كل منها مسعف أول أقدم</a:t>
            </a:r>
            <a:endParaRPr lang="en-US" sz="1250" noProof="1"/>
          </a:p>
        </p:txBody>
      </p:sp>
      <p:sp>
        <p:nvSpPr>
          <p:cNvPr id="21" name="Google Shape;253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613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2" name="Google Shape;254;p11"/>
          <p:cNvSpPr txBox="1"/>
          <p:nvPr/>
        </p:nvSpPr>
        <p:spPr>
          <a:xfrm>
            <a:off x="609600" y="5791200"/>
            <a:ext cx="279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Almarai"/>
                <a:ea typeface="Almarai"/>
              </a:rPr>
              <a:t>المشاركة المقترحة</a:t>
            </a:r>
            <a:endParaRPr lang="en-US" sz="1000" noProof="1"/>
          </a:p>
        </p:txBody>
      </p:sp>
      <p:sp>
        <p:nvSpPr>
          <p:cNvPr id="23" name="Google Shape;255;p11"/>
          <p:cNvSpPr txBox="1"/>
          <p:nvPr/>
        </p:nvSpPr>
        <p:spPr>
          <a:xfrm>
            <a:off x="3556000" y="5715000"/>
            <a:ext cx="80264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45000"/>
              </a:lnSpc>
            </a:pPr>
            <a:r>
              <a:rPr lang="en-US" sz="1150" noProof="1" b="1" i="0">
                <a:solidFill>
                  <a:srgbClr val="FFFFFF"/>
                </a:solidFill>
                <a:latin typeface="Almarai"/>
                <a:ea typeface="Almarai"/>
              </a:rPr>
              <a:t>وزير الرياضة — محمد سعد برادة</a:t>
            </a:r>
            <a:r>
              <a:rPr lang="en-US" sz="1150" noProof="1" i="0">
                <a:solidFill>
                  <a:srgbClr val="C3CADB"/>
                </a:solidFill>
                <a:latin typeface="Almarai"/>
                <a:ea typeface="Almarai"/>
              </a:rPr>
              <a:t> · </a:t>
            </a:r>
            <a:r>
              <a:rPr lang="en-US" sz="1150" noProof="1" b="1" i="0">
                <a:solidFill>
                  <a:srgbClr val="FFFFFF"/>
                </a:solidFill>
                <a:latin typeface="Almarai"/>
                <a:ea typeface="Almarai"/>
              </a:rPr>
              <a:t>وزيرة السياحة — فاطمة الزهراء عمور</a:t>
            </a:r>
            <a:endParaRPr lang="en-US" sz="1150" noProof="1"/>
          </a:p>
          <a:p>
            <a:pPr algn="r" marL="0" marR="0">
              <a:lnSpc>
                <a:spcPct val="145000"/>
              </a:lnSpc>
            </a:pPr>
            <a:r>
              <a:rPr lang="en-US" sz="1150" noProof="1" i="0">
                <a:solidFill>
                  <a:srgbClr val="8D97AC"/>
                </a:solidFill>
                <a:latin typeface="Almarai"/>
                <a:ea typeface="Almarai"/>
              </a:rPr>
              <a:t>مع تيسير مجموعة ماريتا للتقديمات على المستوى المناسب</a:t>
            </a:r>
            <a:endParaRPr lang="en-US" sz="1150" noProof="1"/>
          </a:p>
        </p:txBody>
      </p:sp>
      <p:sp>
        <p:nvSpPr>
          <p:cNvPr id="24" name="Google Shape;256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5" name="Google Shape;257;p11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6" name="Google Shape;258;p11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0;p13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91;p13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93;p13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التنفيذ والعمليات</a:t>
            </a:r>
            <a:endParaRPr lang="en-US" sz="1100" noProof="1"/>
          </a:p>
        </p:txBody>
      </p:sp>
      <p:sp>
        <p:nvSpPr>
          <p:cNvPr id="5" name="Google Shape;294;p13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Almarai"/>
                <a:ea typeface="Almarai"/>
              </a:rPr>
              <a:t>من يقدّم </a:t>
            </a:r>
            <a:r>
              <a:rPr lang="en-US" sz="3000" noProof="1" i="0">
                <a:solidFill>
                  <a:srgbClr val="2E5BFF"/>
                </a:solidFill>
                <a:latin typeface="Almarai"/>
                <a:ea typeface="Almarai"/>
              </a:rPr>
              <a:t>ماذا</a:t>
            </a:r>
            <a:endParaRPr lang="en-US" sz="3000" noProof="1"/>
          </a:p>
        </p:txBody>
      </p:sp>
      <p:sp>
        <p:nvSpPr>
          <p:cNvPr id="6" name="Google Shape;295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6096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7" name="Google Shape;296;p13"/>
          <p:cNvSpPr txBox="1"/>
          <p:nvPr/>
        </p:nvSpPr>
        <p:spPr>
          <a:xfrm>
            <a:off x="6096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تقدّم ELITE</a:t>
            </a:r>
            <a:endParaRPr lang="en-US" sz="1700" noProof="1"/>
          </a:p>
        </p:txBody>
      </p:sp>
      <p:sp>
        <p:nvSpPr>
          <p:cNvPr id="8" name="Google Shape;297;p13"/>
          <p:cNvSpPr txBox="1"/>
          <p:nvPr/>
        </p:nvSpPr>
        <p:spPr>
          <a:xfrm>
            <a:off x="6096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بطاقة النزالات الكاملة وعقود الملاكمين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البث الدولي — في محادثات مع عدد من كبار الناقلين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إنتاج الحدث مع BiggCitty Productions (Donteboss.com)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أمن مخصص للملاكمين وحافة الحلبة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حكام BUI للاعتماد والتحكيم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الحصري العالمي للظهور الأول المنتظر لـ PRO 3 Boxing</a:t>
            </a:r>
            <a:endParaRPr lang="en-US" sz="1200" noProof="1"/>
          </a:p>
        </p:txBody>
      </p:sp>
      <p:sp>
        <p:nvSpPr>
          <p:cNvPr id="9" name="Google Shape;298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43942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0" name="Google Shape;299;p13"/>
          <p:cNvSpPr txBox="1"/>
          <p:nvPr/>
        </p:nvSpPr>
        <p:spPr>
          <a:xfrm>
            <a:off x="43942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تمكّن مجموعة ماريتا</a:t>
            </a:r>
            <a:endParaRPr lang="en-US" sz="1700" noProof="1"/>
          </a:p>
        </p:txBody>
      </p:sp>
      <p:sp>
        <p:nvSpPr>
          <p:cNvPr id="11" name="Google Shape;300;p13"/>
          <p:cNvSpPr txBox="1"/>
          <p:nvPr/>
        </p:nvSpPr>
        <p:spPr>
          <a:xfrm>
            <a:off x="43942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علاقات حكومية مباشرة ودعم للتمويل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الوصول إلى صنّاع القرار في الملعب والطيران والضيافة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مسارات إلى كبريات الشركات الراعية المغربية</a:t>
            </a:r>
            <a:endParaRPr lang="en-US" sz="1200" noProof="1"/>
          </a:p>
        </p:txBody>
      </p:sp>
      <p:sp>
        <p:nvSpPr>
          <p:cNvPr id="12" name="Google Shape;301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81788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FFFFFF"/>
            </a:solidFill>
          </a:ln>
        </p:spPr>
      </p:sp>
      <p:sp>
        <p:nvSpPr>
          <p:cNvPr id="13" name="Google Shape;302;p13"/>
          <p:cNvSpPr txBox="1"/>
          <p:nvPr/>
        </p:nvSpPr>
        <p:spPr>
          <a:xfrm>
            <a:off x="8178800" y="2235200"/>
            <a:ext cx="375793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Almarai"/>
                <a:ea typeface="Almarai"/>
              </a:rPr>
              <a:t>ينفّذ الشركاء المحليون</a:t>
            </a:r>
            <a:endParaRPr lang="en-US" sz="1700" noProof="1"/>
          </a:p>
        </p:txBody>
      </p:sp>
      <p:sp>
        <p:nvSpPr>
          <p:cNvPr id="14" name="Google Shape;303;p13"/>
          <p:cNvSpPr txBox="1"/>
          <p:nvPr/>
        </p:nvSpPr>
        <p:spPr>
          <a:xfrm>
            <a:off x="81788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</a:t>
            </a:r>
            <a:r>
              <a:rPr lang="en-US" sz="1200" noProof="1" b="1" i="0">
                <a:solidFill>
                  <a:srgbClr val="C3CADB"/>
                </a:solidFill>
                <a:latin typeface="Almarai"/>
                <a:ea typeface="Almarai"/>
              </a:rPr>
              <a:t>Fixer Morocco</a:t>
            </a: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: إنتاج الملعب والتصوير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</a:t>
            </a:r>
            <a:r>
              <a:rPr lang="en-US" sz="1200" noProof="1" b="1" i="0">
                <a:solidFill>
                  <a:srgbClr val="C3CADB"/>
                </a:solidFill>
                <a:latin typeface="Almarai"/>
                <a:ea typeface="Almarai"/>
              </a:rPr>
              <a:t>Stours Casablanca</a:t>
            </a: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: الإقامة والنقل ولوجستيات الأمن</a:t>
            </a:r>
            <a:endParaRPr lang="en-US" sz="1200" noProof="1"/>
          </a:p>
          <a:p>
            <a:pPr algn="r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— شركة تسويق محلية: الحملة الميدانية</a:t>
            </a:r>
            <a:endParaRPr lang="en-US" sz="1200" noProof="1"/>
          </a:p>
        </p:txBody>
      </p:sp>
      <p:sp>
        <p:nvSpPr>
          <p:cNvPr id="15" name="Google Shape;304;p13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588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305;p13"/>
          <p:cNvSpPr txBox="1"/>
          <p:nvPr/>
        </p:nvSpPr>
        <p:spPr>
          <a:xfrm>
            <a:off x="609600" y="5740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50000"/>
              </a:lnSpc>
            </a:pPr>
            <a:r>
              <a:rPr lang="en-US" sz="1200" noProof="1" i="0">
                <a:solidFill>
                  <a:srgbClr val="8D97AC"/>
                </a:solidFill>
                <a:latin typeface="Almarai"/>
                <a:ea typeface="Almarai"/>
              </a:rPr>
              <a:t>القاعدة اللوجستية:</a:t>
            </a:r>
            <a:r>
              <a:rPr lang="en-US" sz="1200" noProof="1" i="0">
                <a:solidFill>
                  <a:srgbClr val="C3CADB"/>
                </a:solidFill>
                <a:latin typeface="Almarai"/>
                <a:ea typeface="Almarai"/>
              </a:rPr>
              <a:t> 200 غرفة في فندق فاخر بالرباط · 200 رحلة ذهاب وعودة على الخطوط الملكية المغربية (100 رجال أعمال / 100 اقتصادية مميزة) · الملاكمون والفرق في معسكر بالملعب لأربعة أسابيع</a:t>
            </a:r>
            <a:endParaRPr lang="en-US" sz="1200" noProof="1"/>
          </a:p>
        </p:txBody>
      </p:sp>
      <p:sp>
        <p:nvSpPr>
          <p:cNvPr id="17" name="Google Shape;306;p13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307;p13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308;p1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3;p14"/>
          <p:cNvSpPr txBox="1"/>
          <p:nvPr/>
        </p:nvSpPr>
        <p:spPr>
          <a:xfrm>
            <a:off x="711200" y="18923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Almarai"/>
                <a:ea typeface="Almarai"/>
              </a:rPr>
              <a:t>الخطوات التالية</a:t>
            </a:r>
            <a:endParaRPr lang="en-US" sz="1100" noProof="1"/>
          </a:p>
        </p:txBody>
      </p:sp>
      <p:sp>
        <p:nvSpPr>
          <p:cNvPr id="3" name="Google Shape;314;p14"/>
          <p:cNvSpPr txBox="1"/>
          <p:nvPr/>
        </p:nvSpPr>
        <p:spPr>
          <a:xfrm>
            <a:off x="711200" y="2616200"/>
            <a:ext cx="10769600" cy="1371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Almarai"/>
                <a:ea typeface="Almarai"/>
              </a:rPr>
              <a:t>01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معاينة مرافق ملعب الأمير مولاي عبد الله وإقامة المعسكر</a:t>
            </a:r>
            <a:endParaRPr lang="en-US" sz="1300" noProof="1"/>
          </a:p>
          <a:p>
            <a:pPr algn="r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Almarai"/>
                <a:ea typeface="Almarai"/>
              </a:rPr>
              <a:t>02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مذكرة تفاهم مع الجهات الحكومية المعنية، عبر مجموعة ماريتا</a:t>
            </a:r>
            <a:endParaRPr lang="en-US" sz="1300" noProof="1"/>
          </a:p>
          <a:p>
            <a:pPr algn="r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Almarai"/>
                <a:ea typeface="Almarai"/>
              </a:rPr>
              <a:t>03</a:t>
            </a:r>
            <a:r>
              <a:rPr lang="en-US" sz="1300" noProof="1" b="1" i="0">
                <a:solidFill>
                  <a:srgbClr val="C3CADB"/>
                </a:solidFill>
                <a:latin typeface="Almarai"/>
                <a:ea typeface="Almarai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Almarai"/>
                <a:ea typeface="Almarai"/>
              </a:rPr>
              <a:t>تقديمات البث والرعاية — ثم الإعلان وطرح البيع ومعسكر الأربعة أسابيع</a:t>
            </a:r>
            <a:endParaRPr lang="en-US" sz="1300" noProof="1"/>
          </a:p>
        </p:txBody>
      </p:sp>
      <p:sp>
        <p:nvSpPr>
          <p:cNvPr id="4" name="Google Shape;315;p14"/>
          <p:cNvSpPr txBox="1"/>
          <p:nvPr/>
        </p:nvSpPr>
        <p:spPr>
          <a:xfrm>
            <a:off x="711200" y="37973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15000"/>
              </a:lnSpc>
            </a:pPr>
            <a:r>
              <a:rPr lang="en-US" sz="4100" noProof="1" i="0">
                <a:solidFill>
                  <a:srgbClr val="FFFFFF"/>
                </a:solidFill>
                <a:latin typeface="Almarai"/>
                <a:ea typeface="Almarai"/>
              </a:rPr>
              <a:t>لنمنح الرباط ليلة</a:t>
            </a:r>
            <a:endParaRPr lang="en-US" sz="4100" noProof="1"/>
          </a:p>
          <a:p>
            <a:pPr algn="r" marL="0" marR="0">
              <a:lnSpc>
                <a:spcPct val="115000"/>
              </a:lnSpc>
            </a:pPr>
            <a:r>
              <a:rPr lang="en-US" sz="4100" noProof="1" i="0">
                <a:solidFill>
                  <a:srgbClr val="2E5BFF"/>
                </a:solidFill>
                <a:latin typeface="Almarai"/>
                <a:ea typeface="Almarai"/>
              </a:rPr>
              <a:t>لن ينساها العالم.</a:t>
            </a:r>
            <a:endParaRPr lang="en-US" sz="4100" noProof="1"/>
          </a:p>
        </p:txBody>
      </p:sp>
      <p:sp>
        <p:nvSpPr>
          <p:cNvPr id="5" name="Google Shape;316;p14"/>
          <p:cNvSpPr/>
          <p:nvPr>
            <p:extLst>
              <p:ext uri="{F5677B7D-0D2A-4D9B-9A5C-6D8D7D0E5A5D}">
                <pptd:line encoding="base64url">eyJ2aWV3Qm94IjpbODQ4LDFdLCJwb2ludHMiOiIwLDAgODQ4LDAiLCJjdXJ2ZSI6InNoYXJwIn0</pptd:line>
              </p:ext>
            </p:extLst>
          </p:nvPr>
        </p:nvSpPr>
        <p:spPr>
          <a:xfrm>
            <a:off x="711200" y="5740400"/>
            <a:ext cx="10769600" cy="12700"/>
          </a:xfrm>
          <a:custGeom>
            <a:avLst/>
            <a:gdLst/>
            <a:ahLst/>
            <a:cxnLst/>
            <a:rect l="l" t="t" r="r" b="b"/>
            <a:pathLst>
              <a:path w="848" h="1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w="12700">
            <a:solidFill>
              <a:srgbClr val="2A3450"/>
            </a:solidFill>
          </a:ln>
        </p:spPr>
      </p:sp>
      <p:sp>
        <p:nvSpPr>
          <p:cNvPr id="6" name="Google Shape;317;p14"/>
          <p:cNvSpPr txBox="1"/>
          <p:nvPr/>
        </p:nvSpPr>
        <p:spPr>
          <a:xfrm>
            <a:off x="711200" y="5918200"/>
            <a:ext cx="787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PROMOTED BY ELITE SPORTS PROMOTIONS &amp; MARITA GROUP</a:t>
            </a:r>
            <a:endParaRPr lang="en-US" sz="900" noProof="1"/>
          </a:p>
        </p:txBody>
      </p:sp>
      <p:sp>
        <p:nvSpPr>
          <p:cNvPr id="7" name="Google Shape;318;p14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Almarai"/>
                <a:ea typeface="Almarai"/>
              </a:rPr>
              <a:t>NIGHT OF CHAMPIONS · RABAT</a:t>
            </a:r>
            <a:endParaRPr lang="en-US" sz="900" noProof="1"/>
          </a:p>
        </p:txBody>
      </p:sp>
      <p:pic>
        <p:nvPicPr>
          <p:cNvPr id="8" name="Google Shape;319;p14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9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24</Slides>
</Properties>
</file>

<file path=docProps/core.xml><?xml version="1.0" encoding="utf-8"?>
<cp:coreProperties xmlns:dc="http://purl.org/dc/elements/1.1/" xmlns:cp="http://schemas.openxmlformats.org/package/2006/metadata/core-properties">
  <dc:title>Night of Champions Rabat 2027 — النسخة العربية — Elite Sports Promotions × Marita Group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