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12192000" cy="6858000"/>
  <p:embeddedFontLst>
    <p:embeddedFont>
      <p:font typeface="Anton"/>
      <p:regular r:id="rId30"/>
    </p:embeddedFont>
    <p:embeddedFont>
      <p:font typeface="Liter"/>
      <p:regular r:id="rId31"/>
    </p:embeddedFont>
    <p:embeddedFont>
      <p:font typeface="Syncopate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jKxMq+ARN6BKZuwLrcKe1rNy3W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CF9F34-3676-42C3-9624-1008EA0F0A46}">
  <a:tblStyle styleId="{DDCF9F34-3676-42C3-9624-1008EA0F0A4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iter-regular.fntdata"/><Relationship Id="rId30" Type="http://schemas.openxmlformats.org/officeDocument/2006/relationships/font" Target="fonts/Anton-regular.fntdata"/><Relationship Id="rId11" Type="http://schemas.openxmlformats.org/officeDocument/2006/relationships/slide" Target="slides/slide6.xml"/><Relationship Id="rId33" Type="http://schemas.openxmlformats.org/officeDocument/2006/relationships/font" Target="fonts/Syncopate-bold.fntdata"/><Relationship Id="rId10" Type="http://schemas.openxmlformats.org/officeDocument/2006/relationships/slide" Target="slides/slide5.xml"/><Relationship Id="rId32" Type="http://schemas.openxmlformats.org/officeDocument/2006/relationships/font" Target="fonts/Syncopat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g3fa8ca3533d_0_0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" name="Google Shape;9;g3fa8ca3533d_0_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5.jp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hyperlink" Target="https://pro3boxing.com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jpg"/><Relationship Id="rId4" Type="http://schemas.openxmlformats.org/officeDocument/2006/relationships/image" Target="../media/image10.jpg"/><Relationship Id="rId5" Type="http://schemas.openxmlformats.org/officeDocument/2006/relationships/image" Target="../media/image5.jpg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jp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Relationship Id="rId4" Type="http://schemas.openxmlformats.org/officeDocument/2006/relationships/image" Target="../media/image5.jp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g3fa8ca3533d_0_0" title="Elite Marita stadiu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8552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70E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 txBox="1"/>
          <p:nvPr/>
        </p:nvSpPr>
        <p:spPr>
          <a:xfrm>
            <a:off x="2057400" y="558800"/>
            <a:ext cx="4826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8D97AC"/>
                </a:solidFill>
                <a:latin typeface="Syncopate"/>
                <a:ea typeface="Syncopate"/>
                <a:cs typeface="Syncopate"/>
                <a:sym typeface="Syncopate"/>
              </a:rPr>
              <a:t>SPORTS PROMOTIONS ×</a:t>
            </a:r>
            <a:endParaRPr b="0" i="0" sz="2400" u="none" cap="none" strike="noStrike"/>
          </a:p>
        </p:txBody>
      </p:sp>
      <p:sp>
        <p:nvSpPr>
          <p:cNvPr id="18" name="Google Shape;18;p1"/>
          <p:cNvSpPr txBox="1"/>
          <p:nvPr/>
        </p:nvSpPr>
        <p:spPr>
          <a:xfrm>
            <a:off x="8382000" y="558800"/>
            <a:ext cx="1650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8D97AC"/>
                </a:solidFill>
                <a:latin typeface="Syncopate"/>
                <a:ea typeface="Syncopate"/>
                <a:cs typeface="Syncopate"/>
                <a:sym typeface="Syncopate"/>
              </a:rPr>
              <a:t>GROUP</a:t>
            </a:r>
            <a:endParaRPr b="0" i="0" sz="2400" u="none" cap="none" strike="noStrike"/>
          </a:p>
        </p:txBody>
      </p:sp>
      <p:sp>
        <p:nvSpPr>
          <p:cNvPr id="19" name="Google Shape;19;p1"/>
          <p:cNvSpPr/>
          <p:nvPr/>
        </p:nvSpPr>
        <p:spPr>
          <a:xfrm>
            <a:off x="711200" y="1371600"/>
            <a:ext cx="1524000" cy="25400"/>
          </a:xfrm>
          <a:custGeom>
            <a:rect b="b" l="l" r="r" t="t"/>
            <a:pathLst>
              <a:path extrusionOk="0" h="2" w="120">
                <a:moveTo>
                  <a:pt x="0" y="1"/>
                </a:moveTo>
                <a:lnTo>
                  <a:pt x="12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" name="Google Shape;20;p1"/>
          <p:cNvSpPr txBox="1"/>
          <p:nvPr/>
        </p:nvSpPr>
        <p:spPr>
          <a:xfrm>
            <a:off x="711200" y="22352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Liter"/>
                <a:ea typeface="Liter"/>
                <a:cs typeface="Liter"/>
                <a:sym typeface="Liter"/>
              </a:rPr>
              <a:t>A PROPOSAL TO THE KINGDOM OF MOROCCO</a:t>
            </a:r>
            <a:endParaRPr b="0" i="0" sz="1100" u="none" cap="none" strike="noStrike"/>
          </a:p>
        </p:txBody>
      </p:sp>
      <p:sp>
        <p:nvSpPr>
          <p:cNvPr id="21" name="Google Shape;21;p1"/>
          <p:cNvSpPr txBox="1"/>
          <p:nvPr/>
        </p:nvSpPr>
        <p:spPr>
          <a:xfrm>
            <a:off x="660400" y="2870200"/>
            <a:ext cx="10922000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NIGHT OF CHAMPIONS</a:t>
            </a:r>
            <a:endParaRPr b="0" i="0" sz="5500" u="none" cap="none" strike="noStrike"/>
          </a:p>
        </p:txBody>
      </p:sp>
      <p:sp>
        <p:nvSpPr>
          <p:cNvPr id="22" name="Google Shape;22;p1"/>
          <p:cNvSpPr txBox="1"/>
          <p:nvPr/>
        </p:nvSpPr>
        <p:spPr>
          <a:xfrm>
            <a:off x="660400" y="3632200"/>
            <a:ext cx="10922000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RABAT</a:t>
            </a:r>
            <a:r>
              <a:rPr b="1" i="0" lang="en-US" sz="61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 · 2027</a:t>
            </a:r>
            <a:endParaRPr b="0" i="0" sz="6100" u="none" cap="none" strike="noStrike"/>
          </a:p>
        </p:txBody>
      </p:sp>
      <p:sp>
        <p:nvSpPr>
          <p:cNvPr id="23" name="Google Shape;23;p1"/>
          <p:cNvSpPr txBox="1"/>
          <p:nvPr/>
        </p:nvSpPr>
        <p:spPr>
          <a:xfrm>
            <a:off x="711200" y="4978400"/>
            <a:ext cx="8890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A world-level championship fight card and stadium music spectacle — </a:t>
            </a:r>
            <a:r>
              <a:rPr b="1" i="0" lang="en-US" sz="15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Prince Moulay Abdellah Stadium · 67,700 fans</a:t>
            </a:r>
            <a:endParaRPr b="0" i="0" sz="1500" u="none" cap="none" strike="noStrike"/>
          </a:p>
        </p:txBody>
      </p:sp>
      <p:sp>
        <p:nvSpPr>
          <p:cNvPr id="24" name="Google Shape;24;p1"/>
          <p:cNvSpPr/>
          <p:nvPr/>
        </p:nvSpPr>
        <p:spPr>
          <a:xfrm>
            <a:off x="711200" y="5740400"/>
            <a:ext cx="10769600" cy="12700"/>
          </a:xfrm>
          <a:custGeom>
            <a:rect b="b" l="l" r="r" t="t"/>
            <a:pathLst>
              <a:path extrusionOk="0" h="1" w="848">
                <a:moveTo>
                  <a:pt x="0" y="0"/>
                </a:moveTo>
                <a:lnTo>
                  <a:pt x="848" y="0"/>
                </a:lnTo>
              </a:path>
            </a:pathLst>
          </a:custGeom>
          <a:noFill/>
          <a:ln cap="flat" cmpd="sng" w="12700">
            <a:solidFill>
              <a:srgbClr val="2A345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1"/>
          <p:cNvSpPr txBox="1"/>
          <p:nvPr/>
        </p:nvSpPr>
        <p:spPr>
          <a:xfrm>
            <a:off x="711200" y="5918200"/>
            <a:ext cx="7874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PROMOTED BY ELITE SPORTS PROMOTIONS &amp; MARITA GROUP</a:t>
            </a:r>
            <a:endParaRPr b="0" i="0" sz="900" u="none" cap="none" strike="noStrike"/>
          </a:p>
        </p:txBody>
      </p:sp>
      <p:sp>
        <p:nvSpPr>
          <p:cNvPr id="26" name="Google Shape;26;p1"/>
          <p:cNvSpPr txBox="1"/>
          <p:nvPr/>
        </p:nvSpPr>
        <p:spPr>
          <a:xfrm>
            <a:off x="8432800" y="59182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PRIVATE &amp; CONFIDENTIAL</a:t>
            </a:r>
            <a:endParaRPr b="0" i="0" sz="900" u="none" cap="none" strike="noStrike"/>
          </a:p>
        </p:txBody>
      </p:sp>
      <p:pic>
        <p:nvPicPr>
          <p:cNvPr id="27" name="Google Shape;2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200" y="544830"/>
            <a:ext cx="1219201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7200" y="571500"/>
            <a:ext cx="14224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Liter"/>
                <a:ea typeface="Liter"/>
                <a:cs typeface="Liter"/>
                <a:sym typeface="Liter"/>
              </a:rPr>
              <a:t>THE OPPORTUNITY</a:t>
            </a:r>
            <a:endParaRPr b="0" i="0" sz="1100" u="none" cap="none" strike="noStrike"/>
          </a:p>
        </p:txBody>
      </p:sp>
      <p:sp>
        <p:nvSpPr>
          <p:cNvPr id="34" name="Google Shape;34;p2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A WORLD-CLASS SHOW, </a:t>
            </a:r>
            <a:r>
              <a:rPr b="0" i="0" lang="en-US" sz="2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BUILT FOR RABAT</a:t>
            </a:r>
            <a:endParaRPr b="0" i="0" sz="2600" u="none" cap="none" strike="noStrike"/>
          </a:p>
        </p:txBody>
      </p:sp>
      <p:sp>
        <p:nvSpPr>
          <p:cNvPr id="35" name="Google Shape;35;p2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2"/>
          <p:cNvSpPr txBox="1"/>
          <p:nvPr/>
        </p:nvSpPr>
        <p:spPr>
          <a:xfrm>
            <a:off x="609600" y="2108200"/>
            <a:ext cx="6350000" cy="21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An opportunity has opened, through the </a:t>
            </a:r>
            <a:r>
              <a:rPr b="1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Marita Group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, to bring Elite's stadium boxing show to </a:t>
            </a:r>
            <a:r>
              <a:rPr b="1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Rabat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a world-level fight card fused with stadium-scale music, staged for a 67,700 crowd.</a:t>
            </a:r>
            <a:endParaRPr b="0" i="0" sz="13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The </a:t>
            </a:r>
            <a:r>
              <a:rPr b="1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Marita Group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is one of Morocco's most prestigious business groups, bringing </a:t>
            </a:r>
            <a:r>
              <a:rPr b="1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direct Government relationships and funding support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. Elite brings the fights, the artists and the broadcast machine.</a:t>
            </a:r>
            <a:endParaRPr b="0" i="0" sz="1300" u="none" cap="none" strike="noStrike"/>
          </a:p>
        </p:txBody>
      </p:sp>
      <p:sp>
        <p:nvSpPr>
          <p:cNvPr id="37" name="Google Shape;37;p2"/>
          <p:cNvSpPr txBox="1"/>
          <p:nvPr/>
        </p:nvSpPr>
        <p:spPr>
          <a:xfrm>
            <a:off x="609600" y="44704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PROVEN FORMULA</a:t>
            </a:r>
            <a:endParaRPr b="0" i="0" sz="1000" u="none" cap="none" strike="noStrike"/>
          </a:p>
        </p:txBody>
      </p:sp>
      <p:sp>
        <p:nvSpPr>
          <p:cNvPr id="38" name="Google Shape;38;p2"/>
          <p:cNvSpPr txBox="1"/>
          <p:nvPr/>
        </p:nvSpPr>
        <p:spPr>
          <a:xfrm>
            <a:off x="609600" y="4749800"/>
            <a:ext cx="6350000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Boxing + music is how you sell out a stadium. A world-level fight card gives the night its sporting credibility; a global headline artist and a world-famous DJ turn it into a national event — and the night hosts the debut of PRO 3 boxing, the most exciting new boxing format in decades.</a:t>
            </a:r>
            <a:endParaRPr b="0" i="0" sz="1250" u="none" cap="none" strike="noStrike"/>
          </a:p>
        </p:txBody>
      </p:sp>
      <p:sp>
        <p:nvSpPr>
          <p:cNvPr id="39" name="Google Shape;39;p2"/>
          <p:cNvSpPr txBox="1"/>
          <p:nvPr/>
        </p:nvSpPr>
        <p:spPr>
          <a:xfrm>
            <a:off x="609600" y="59690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Detailed financial projections are available to Government partners on request.</a:t>
            </a:r>
            <a:endParaRPr b="0" i="0" sz="900" u="none" cap="none" strike="noStrike"/>
          </a:p>
        </p:txBody>
      </p:sp>
      <p:sp>
        <p:nvSpPr>
          <p:cNvPr id="40" name="Google Shape;40;p2"/>
          <p:cNvSpPr/>
          <p:nvPr/>
        </p:nvSpPr>
        <p:spPr>
          <a:xfrm>
            <a:off x="7620000" y="2184400"/>
            <a:ext cx="3962400" cy="12700"/>
          </a:xfrm>
          <a:custGeom>
            <a:rect b="b" l="l" r="r" t="t"/>
            <a:pathLst>
              <a:path extrusionOk="0" h="1" w="312">
                <a:moveTo>
                  <a:pt x="0" y="0"/>
                </a:moveTo>
                <a:lnTo>
                  <a:pt x="312" y="0"/>
                </a:lnTo>
              </a:path>
            </a:pathLst>
          </a:custGeom>
          <a:noFill/>
          <a:ln cap="flat" cmpd="sng" w="127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2"/>
          <p:cNvSpPr txBox="1"/>
          <p:nvPr/>
        </p:nvSpPr>
        <p:spPr>
          <a:xfrm>
            <a:off x="7620000" y="23368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67,700</a:t>
            </a:r>
            <a:endParaRPr b="0" i="0" sz="4400" u="none" cap="none" strike="noStrike"/>
          </a:p>
        </p:txBody>
      </p:sp>
      <p:sp>
        <p:nvSpPr>
          <p:cNvPr id="42" name="Google Shape;42;p2"/>
          <p:cNvSpPr txBox="1"/>
          <p:nvPr/>
        </p:nvSpPr>
        <p:spPr>
          <a:xfrm>
            <a:off x="10236200" y="24130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CAPACITY CROWD AT PRINCE MOULAY ABDELLAH STADIUM</a:t>
            </a:r>
            <a:endParaRPr b="0" i="0" sz="900" u="none" cap="none" strike="noStrike"/>
          </a:p>
        </p:txBody>
      </p:sp>
      <p:sp>
        <p:nvSpPr>
          <p:cNvPr id="43" name="Google Shape;43;p2"/>
          <p:cNvSpPr txBox="1"/>
          <p:nvPr/>
        </p:nvSpPr>
        <p:spPr>
          <a:xfrm>
            <a:off x="7620000" y="34036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6</a:t>
            </a:r>
            <a:endParaRPr b="0" i="0" sz="4400" u="none" cap="none" strike="noStrike"/>
          </a:p>
        </p:txBody>
      </p:sp>
      <p:sp>
        <p:nvSpPr>
          <p:cNvPr id="44" name="Google Shape;44;p2"/>
          <p:cNvSpPr txBox="1"/>
          <p:nvPr/>
        </p:nvSpPr>
        <p:spPr>
          <a:xfrm>
            <a:off x="10236200" y="34798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FIFTY-FIFTY FIGHTS ON THE PRO 3 DEBUT CARD</a:t>
            </a:r>
            <a:endParaRPr b="0" i="0" sz="900" u="none" cap="none" strike="noStrike"/>
          </a:p>
        </p:txBody>
      </p:sp>
      <p:sp>
        <p:nvSpPr>
          <p:cNvPr id="45" name="Google Shape;45;p2"/>
          <p:cNvSpPr txBox="1"/>
          <p:nvPr/>
        </p:nvSpPr>
        <p:spPr>
          <a:xfrm>
            <a:off x="7620000" y="44704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200</a:t>
            </a:r>
            <a:endParaRPr b="0" i="0" sz="4400" u="none" cap="none" strike="noStrike"/>
          </a:p>
        </p:txBody>
      </p:sp>
      <p:sp>
        <p:nvSpPr>
          <p:cNvPr id="46" name="Google Shape;46;p2"/>
          <p:cNvSpPr txBox="1"/>
          <p:nvPr/>
        </p:nvSpPr>
        <p:spPr>
          <a:xfrm>
            <a:off x="10236200" y="45466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STRONG INTERNATIONAL DELEGATION — FIGHTERS TO BROADCAST CREW</a:t>
            </a:r>
            <a:endParaRPr b="0" i="0" sz="900" u="none" cap="none" strike="noStrike"/>
          </a:p>
        </p:txBody>
      </p:sp>
      <p:sp>
        <p:nvSpPr>
          <p:cNvPr id="47" name="Google Shape;47;p2"/>
          <p:cNvSpPr/>
          <p:nvPr/>
        </p:nvSpPr>
        <p:spPr>
          <a:xfrm>
            <a:off x="7620000" y="5384800"/>
            <a:ext cx="3962400" cy="12700"/>
          </a:xfrm>
          <a:custGeom>
            <a:rect b="b" l="l" r="r" t="t"/>
            <a:pathLst>
              <a:path extrusionOk="0" h="1" w="312">
                <a:moveTo>
                  <a:pt x="0" y="0"/>
                </a:moveTo>
                <a:lnTo>
                  <a:pt x="312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2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2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50" name="Google Shape;5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STRATEGIC CASE</a:t>
            </a:r>
            <a:endParaRPr b="0" i="0" sz="1100" u="none" cap="none" strike="noStrike"/>
          </a:p>
        </p:txBody>
      </p:sp>
      <p:sp>
        <p:nvSpPr>
          <p:cNvPr id="57" name="Google Shape;57;p3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WHY MOROCCO,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WHY NOW</a:t>
            </a:r>
            <a:endParaRPr b="0" i="0" sz="3000" u="none" cap="none" strike="noStrike"/>
          </a:p>
        </p:txBody>
      </p:sp>
      <p:sp>
        <p:nvSpPr>
          <p:cNvPr id="58" name="Google Shape;58;p3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3"/>
          <p:cNvSpPr txBox="1"/>
          <p:nvPr/>
        </p:nvSpPr>
        <p:spPr>
          <a:xfrm>
            <a:off x="6096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26M</a:t>
            </a:r>
            <a:endParaRPr b="0" i="0" sz="3400" u="none" cap="none" strike="noStrike"/>
          </a:p>
        </p:txBody>
      </p:sp>
      <p:sp>
        <p:nvSpPr>
          <p:cNvPr id="60" name="Google Shape;60;p3"/>
          <p:cNvSpPr txBox="1"/>
          <p:nvPr/>
        </p:nvSpPr>
        <p:spPr>
          <a:xfrm>
            <a:off x="6096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TOURISM AMBITION</a:t>
            </a:r>
            <a:endParaRPr b="0" i="0" sz="1000" u="none" cap="none" strike="noStrike"/>
          </a:p>
        </p:txBody>
      </p:sp>
      <p:sp>
        <p:nvSpPr>
          <p:cNvPr id="61" name="Google Shape;61;p3"/>
          <p:cNvSpPr txBox="1"/>
          <p:nvPr/>
        </p:nvSpPr>
        <p:spPr>
          <a:xfrm>
            <a:off x="6096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Tourists targeted by 2030 under Morocco's national tourism vision.</a:t>
            </a:r>
            <a:endParaRPr b="0" i="0" sz="1150" u="none" cap="none" strike="noStrike"/>
          </a:p>
        </p:txBody>
      </p:sp>
      <p:sp>
        <p:nvSpPr>
          <p:cNvPr id="62" name="Google Shape;62;p3"/>
          <p:cNvSpPr txBox="1"/>
          <p:nvPr/>
        </p:nvSpPr>
        <p:spPr>
          <a:xfrm>
            <a:off x="43942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~20M</a:t>
            </a:r>
            <a:endParaRPr b="0" i="0" sz="3400" u="none" cap="none" strike="noStrike"/>
          </a:p>
        </p:txBody>
      </p:sp>
      <p:sp>
        <p:nvSpPr>
          <p:cNvPr id="63" name="Google Shape;63;p3"/>
          <p:cNvSpPr txBox="1"/>
          <p:nvPr/>
        </p:nvSpPr>
        <p:spPr>
          <a:xfrm>
            <a:off x="43942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RECORD MOMENTUM</a:t>
            </a:r>
            <a:endParaRPr b="0" i="0" sz="1000" u="none" cap="none" strike="noStrike"/>
          </a:p>
        </p:txBody>
      </p:sp>
      <p:sp>
        <p:nvSpPr>
          <p:cNvPr id="64" name="Google Shape;64;p3"/>
          <p:cNvSpPr txBox="1"/>
          <p:nvPr/>
        </p:nvSpPr>
        <p:spPr>
          <a:xfrm>
            <a:off x="43942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Visitors welcomed in a record-breaking 2025, according to the Tourism Ministry.</a:t>
            </a:r>
            <a:endParaRPr b="0" i="0" sz="1150" u="none" cap="none" strike="noStrike"/>
          </a:p>
        </p:txBody>
      </p:sp>
      <p:sp>
        <p:nvSpPr>
          <p:cNvPr id="65" name="Google Shape;65;p3"/>
          <p:cNvSpPr txBox="1"/>
          <p:nvPr/>
        </p:nvSpPr>
        <p:spPr>
          <a:xfrm>
            <a:off x="81788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2030</a:t>
            </a:r>
            <a:endParaRPr b="0" i="0" sz="3400" u="none" cap="none" strike="noStrike"/>
          </a:p>
        </p:txBody>
      </p:sp>
      <p:sp>
        <p:nvSpPr>
          <p:cNvPr id="66" name="Google Shape;66;p3"/>
          <p:cNvSpPr txBox="1"/>
          <p:nvPr/>
        </p:nvSpPr>
        <p:spPr>
          <a:xfrm>
            <a:off x="81788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WORLD CUP PLATFORM</a:t>
            </a:r>
            <a:endParaRPr b="0" i="0" sz="1000" u="none" cap="none" strike="noStrike"/>
          </a:p>
        </p:txBody>
      </p:sp>
      <p:sp>
        <p:nvSpPr>
          <p:cNvPr id="67" name="Google Shape;67;p3"/>
          <p:cNvSpPr txBox="1"/>
          <p:nvPr/>
        </p:nvSpPr>
        <p:spPr>
          <a:xfrm>
            <a:off x="81788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Morocco co-hosts the 2030 FIFA World Cup and is building a lasting major-event legacy.</a:t>
            </a:r>
            <a:endParaRPr b="0" i="0" sz="1150" u="none" cap="none" strike="noStrike"/>
          </a:p>
        </p:txBody>
      </p:sp>
      <p:sp>
        <p:nvSpPr>
          <p:cNvPr id="68" name="Google Shape;68;p3"/>
          <p:cNvSpPr/>
          <p:nvPr/>
        </p:nvSpPr>
        <p:spPr>
          <a:xfrm>
            <a:off x="609600" y="43180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"/>
          <p:cNvSpPr txBox="1"/>
          <p:nvPr/>
        </p:nvSpPr>
        <p:spPr>
          <a:xfrm>
            <a:off x="609600" y="4546600"/>
            <a:ext cx="109728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A 2027 Night of Champions sits exactly between Morocco's tourism acceleration and the 2030 World Cup — a commercially driven test of stadium operations, broadcast storytelling, hospitality and international audience conversion, staged on a national asset the Kingdom already owns.</a:t>
            </a:r>
            <a:endParaRPr b="0" i="0" sz="125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The proposition: convert event support into measurable tourism, local procurement, employment and destination exposure — and create a repeatable annual property that strengthens Rabat's major-event credentials ahead of 2030.</a:t>
            </a:r>
            <a:endParaRPr b="0" i="0" sz="1250" u="none" cap="none" strike="noStrike"/>
          </a:p>
        </p:txBody>
      </p:sp>
      <p:sp>
        <p:nvSpPr>
          <p:cNvPr id="70" name="Google Shape;70;p3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72" name="Google Shape;7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70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4"/>
          <p:cNvPicPr preferRelativeResize="0"/>
          <p:nvPr/>
        </p:nvPicPr>
        <p:blipFill rotWithShape="1">
          <a:blip r:embed="rId3">
            <a:alphaModFix/>
          </a:blip>
          <a:srcRect b="0" l="25297" r="25297" t="0"/>
          <a:stretch/>
        </p:blipFill>
        <p:spPr>
          <a:xfrm>
            <a:off x="7112000" y="0"/>
            <a:ext cx="5080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/>
          <p:nvPr/>
        </p:nvSpPr>
        <p:spPr>
          <a:xfrm>
            <a:off x="5588000" y="0"/>
            <a:ext cx="3048000" cy="6858000"/>
          </a:xfrm>
          <a:prstGeom prst="rect">
            <a:avLst/>
          </a:prstGeom>
          <a:gradFill>
            <a:gsLst>
              <a:gs pos="0">
                <a:srgbClr val="05070E"/>
              </a:gs>
              <a:gs pos="100000">
                <a:srgbClr val="05070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 txBox="1"/>
          <p:nvPr/>
        </p:nvSpPr>
        <p:spPr>
          <a:xfrm>
            <a:off x="7366000" y="6451600"/>
            <a:ext cx="4572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HASSAN TOWER · RABAT</a:t>
            </a:r>
            <a:endParaRPr b="0" i="0" sz="850" u="none" cap="none" strike="noStrike"/>
          </a:p>
        </p:txBody>
      </p:sp>
      <p:sp>
        <p:nvSpPr>
          <p:cNvPr id="81" name="Google Shape;81;p4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"/>
          <p:cNvSpPr txBox="1"/>
          <p:nvPr/>
        </p:nvSpPr>
        <p:spPr>
          <a:xfrm>
            <a:off x="609600" y="939800"/>
            <a:ext cx="584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HOST CITY</a:t>
            </a:r>
            <a:endParaRPr b="0" i="0" sz="1100" u="none" cap="none" strike="noStrike"/>
          </a:p>
        </p:txBody>
      </p:sp>
      <p:sp>
        <p:nvSpPr>
          <p:cNvPr id="83" name="Google Shape;83;p4"/>
          <p:cNvSpPr txBox="1"/>
          <p:nvPr/>
        </p:nvSpPr>
        <p:spPr>
          <a:xfrm>
            <a:off x="609600" y="1193800"/>
            <a:ext cx="6096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WHY RABAT,</a:t>
            </a:r>
            <a:endParaRPr b="0" i="0" sz="3000" u="none" cap="none" strike="noStrike"/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WHY NOW</a:t>
            </a:r>
            <a:endParaRPr b="0" i="0" sz="3000" u="none" cap="none" strike="noStrike"/>
          </a:p>
        </p:txBody>
      </p:sp>
      <p:sp>
        <p:nvSpPr>
          <p:cNvPr id="84" name="Google Shape;84;p4"/>
          <p:cNvSpPr/>
          <p:nvPr/>
        </p:nvSpPr>
        <p:spPr>
          <a:xfrm>
            <a:off x="609600" y="261620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"/>
          <p:cNvSpPr txBox="1"/>
          <p:nvPr/>
        </p:nvSpPr>
        <p:spPr>
          <a:xfrm>
            <a:off x="842010" y="3710940"/>
            <a:ext cx="5842000" cy="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A proven live-music market.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Robbie Williams recently played to a huge response in Morocco — the country turns out in force for global acts, and we hold an existing relationship with his management.</a:t>
            </a:r>
            <a:endParaRPr b="0" i="0" sz="1300" u="none" cap="none" strike="noStrike"/>
          </a:p>
        </p:txBody>
      </p:sp>
      <p:sp>
        <p:nvSpPr>
          <p:cNvPr id="86" name="Google Shape;86;p4"/>
          <p:cNvSpPr/>
          <p:nvPr/>
        </p:nvSpPr>
        <p:spPr>
          <a:xfrm>
            <a:off x="609600" y="374396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838200" y="2597150"/>
            <a:ext cx="5842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A brand-new national icon.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The 67,700-seat Prince Moulay Abdellah Stadium — the Kingdom's newly rebuilt national arena — is an awesome stage for a live concert and a world title fight alike.</a:t>
            </a:r>
            <a:endParaRPr b="0" i="0" sz="1300" u="none" cap="none" strike="noStrike"/>
          </a:p>
        </p:txBody>
      </p:sp>
      <p:sp>
        <p:nvSpPr>
          <p:cNvPr id="88" name="Google Shape;88;p4"/>
          <p:cNvSpPr/>
          <p:nvPr/>
        </p:nvSpPr>
        <p:spPr>
          <a:xfrm>
            <a:off x="609600" y="487680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"/>
          <p:cNvSpPr txBox="1"/>
          <p:nvPr/>
        </p:nvSpPr>
        <p:spPr>
          <a:xfrm>
            <a:off x="838200" y="4869180"/>
            <a:ext cx="5842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Built-in access at the highest level.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The Marita Group's direct Government contacts de-risk venue, security, aviation and broadcast negotiations — the items that normally take promoters years.</a:t>
            </a:r>
            <a:endParaRPr b="0" i="0" sz="1300" u="none" cap="none" strike="noStrike"/>
          </a:p>
        </p:txBody>
      </p:sp>
      <p:sp>
        <p:nvSpPr>
          <p:cNvPr id="90" name="Google Shape;90;p4"/>
          <p:cNvSpPr/>
          <p:nvPr/>
        </p:nvSpPr>
        <p:spPr>
          <a:xfrm>
            <a:off x="609600" y="6451600"/>
            <a:ext cx="6096000" cy="12700"/>
          </a:xfrm>
          <a:custGeom>
            <a:rect b="b" l="l" r="r" t="t"/>
            <a:pathLst>
              <a:path extrusionOk="0" h="1" w="480">
                <a:moveTo>
                  <a:pt x="0" y="0"/>
                </a:moveTo>
                <a:lnTo>
                  <a:pt x="480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"/>
          <p:cNvSpPr txBox="1"/>
          <p:nvPr/>
        </p:nvSpPr>
        <p:spPr>
          <a:xfrm>
            <a:off x="609600" y="6565900"/>
            <a:ext cx="6096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</a:t>
            </a:r>
            <a:endParaRPr b="0" i="0" sz="900" u="none" cap="none" strike="noStrike"/>
          </a:p>
        </p:txBody>
      </p:sp>
      <p:pic>
        <p:nvPicPr>
          <p:cNvPr id="92" name="Google Shape;9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927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100" name="Google Shape;100;p5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EVENT CONCEPT</a:t>
            </a:r>
            <a:endParaRPr b="0" i="0" sz="1100" u="none" cap="none" strike="noStrike"/>
          </a:p>
        </p:txBody>
      </p:sp>
      <p:sp>
        <p:nvSpPr>
          <p:cNvPr id="101" name="Google Shape;101;p5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TWO SPECTACLES.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ONE NIGHT.</a:t>
            </a:r>
            <a:endParaRPr b="0" i="0" sz="3000" u="none" cap="none" strike="noStrike"/>
          </a:p>
        </p:txBody>
      </p:sp>
      <p:sp>
        <p:nvSpPr>
          <p:cNvPr id="102" name="Google Shape;102;p5"/>
          <p:cNvSpPr txBox="1"/>
          <p:nvPr/>
        </p:nvSpPr>
        <p:spPr>
          <a:xfrm>
            <a:off x="609600" y="1803400"/>
            <a:ext cx="10972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The fight card delivers the sporting drama; the music carries the night past the final bell — and carries ticket sales past 67,700.</a:t>
            </a:r>
            <a:endParaRPr b="0" i="0" sz="1350" u="none" cap="none" strike="noStrike"/>
          </a:p>
        </p:txBody>
      </p:sp>
      <p:sp>
        <p:nvSpPr>
          <p:cNvPr id="103" name="Google Shape;103;p5"/>
          <p:cNvSpPr txBox="1"/>
          <p:nvPr/>
        </p:nvSpPr>
        <p:spPr>
          <a:xfrm>
            <a:off x="609600" y="24892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PART ONE — THE FIGHTS</a:t>
            </a:r>
            <a:endParaRPr b="0" i="0" sz="1700" u="none" cap="none" strike="noStrike"/>
          </a:p>
        </p:txBody>
      </p:sp>
      <p:sp>
        <p:nvSpPr>
          <p:cNvPr id="104" name="Google Shape;104;p5"/>
          <p:cNvSpPr/>
          <p:nvPr/>
        </p:nvSpPr>
        <p:spPr>
          <a:xfrm>
            <a:off x="609600" y="2844800"/>
            <a:ext cx="4572000" cy="25400"/>
          </a:xfrm>
          <a:custGeom>
            <a:rect b="b" l="l" r="r" t="t"/>
            <a:pathLst>
              <a:path extrusionOk="0" h="2" w="360">
                <a:moveTo>
                  <a:pt x="0" y="1"/>
                </a:moveTo>
                <a:lnTo>
                  <a:pt x="360" y="1"/>
                </a:lnTo>
              </a:path>
            </a:pathLst>
          </a:custGeom>
          <a:noFill/>
          <a:ln cap="flat" cmpd="sng" w="25400">
            <a:solidFill>
              <a:srgbClr val="E63329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5"/>
          <p:cNvSpPr txBox="1"/>
          <p:nvPr/>
        </p:nvSpPr>
        <p:spPr>
          <a:xfrm>
            <a:off x="609600" y="3048000"/>
            <a:ext cx="4699000" cy="2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World-level headline fight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the main event, contested at genuine world level</a:t>
            </a:r>
            <a:endParaRPr b="0" i="0" sz="13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Two co-main events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strength in depth beneath the headline</a:t>
            </a:r>
            <a:endParaRPr b="0" i="0" sz="13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PRO 3 launch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six evenly matched 50-50 fights debuting the most exciting new boxing format in decades — </a:t>
            </a:r>
            <a:r>
              <a:rPr b="0" i="0" lang="en-US" sz="1300" u="sng" cap="none" strike="noStrike">
                <a:solidFill>
                  <a:srgbClr val="0563C1"/>
                </a:solidFill>
                <a:latin typeface="Liter"/>
                <a:ea typeface="Liter"/>
                <a:cs typeface="Liter"/>
                <a:sym typeface="Lit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pro3boxing.com</a:t>
            </a:r>
            <a:endParaRPr b="0" i="0" sz="13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Four-fight undercard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a full evening from first bell</a:t>
            </a:r>
            <a:endParaRPr b="0" i="0" sz="1300" u="none" cap="none" strike="noStrike"/>
          </a:p>
        </p:txBody>
      </p:sp>
      <p:sp>
        <p:nvSpPr>
          <p:cNvPr id="106" name="Google Shape;106;p5"/>
          <p:cNvSpPr/>
          <p:nvPr/>
        </p:nvSpPr>
        <p:spPr>
          <a:xfrm>
            <a:off x="5562600" y="2997200"/>
            <a:ext cx="1066800" cy="1066800"/>
          </a:xfrm>
          <a:prstGeom prst="donut">
            <a:avLst>
              <a:gd fmla="val 8000" name="adj"/>
            </a:avLst>
          </a:pr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"/>
          <p:cNvSpPr txBox="1"/>
          <p:nvPr/>
        </p:nvSpPr>
        <p:spPr>
          <a:xfrm>
            <a:off x="5562600" y="2997200"/>
            <a:ext cx="1066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+</a:t>
            </a:r>
            <a:endParaRPr b="0" i="0" sz="2400" u="none" cap="none" strike="noStrike"/>
          </a:p>
        </p:txBody>
      </p:sp>
      <p:sp>
        <p:nvSpPr>
          <p:cNvPr id="108" name="Google Shape;108;p5"/>
          <p:cNvSpPr txBox="1"/>
          <p:nvPr/>
        </p:nvSpPr>
        <p:spPr>
          <a:xfrm>
            <a:off x="5181600" y="4241800"/>
            <a:ext cx="1828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ONE TICKET</a:t>
            </a:r>
            <a:endParaRPr b="0" i="0" sz="900" u="none" cap="none" strike="noStrike"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ONE STADIUM</a:t>
            </a:r>
            <a:endParaRPr b="0" i="0" sz="900" u="none" cap="none" strike="noStrike"/>
          </a:p>
        </p:txBody>
      </p:sp>
      <p:sp>
        <p:nvSpPr>
          <p:cNvPr id="109" name="Google Shape;109;p5"/>
          <p:cNvSpPr txBox="1"/>
          <p:nvPr/>
        </p:nvSpPr>
        <p:spPr>
          <a:xfrm>
            <a:off x="7010400" y="24892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PART TWO — THE MUSIC</a:t>
            </a:r>
            <a:endParaRPr b="0" i="0" sz="1700" u="none" cap="none" strike="noStrike"/>
          </a:p>
        </p:txBody>
      </p:sp>
      <p:sp>
        <p:nvSpPr>
          <p:cNvPr id="110" name="Google Shape;110;p5"/>
          <p:cNvSpPr/>
          <p:nvPr/>
        </p:nvSpPr>
        <p:spPr>
          <a:xfrm>
            <a:off x="7010400" y="2844800"/>
            <a:ext cx="4572000" cy="25400"/>
          </a:xfrm>
          <a:custGeom>
            <a:rect b="b" l="l" r="r" t="t"/>
            <a:pathLst>
              <a:path extrusionOk="0" h="2" w="360">
                <a:moveTo>
                  <a:pt x="0" y="1"/>
                </a:moveTo>
                <a:lnTo>
                  <a:pt x="36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5"/>
          <p:cNvSpPr txBox="1"/>
          <p:nvPr/>
        </p:nvSpPr>
        <p:spPr>
          <a:xfrm>
            <a:off x="7010400" y="3048000"/>
            <a:ext cx="4699000" cy="2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Robbie Williams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global headline set; a proven draw in Morocco, with a direct line to his management</a:t>
            </a:r>
            <a:endParaRPr b="0" i="0" sz="13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Charlotte de Witte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the world's leading techno DJ closes the night after the final bell</a:t>
            </a:r>
            <a:endParaRPr b="0" i="0" sz="13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Full stadium staging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purpose-built music production on the pitch</a:t>
            </a:r>
            <a:endParaRPr b="0" i="0" sz="1300" u="none" cap="none" strike="noStrike"/>
          </a:p>
        </p:txBody>
      </p:sp>
      <p:sp>
        <p:nvSpPr>
          <p:cNvPr id="112" name="Google Shape;112;p5"/>
          <p:cNvSpPr/>
          <p:nvPr/>
        </p:nvSpPr>
        <p:spPr>
          <a:xfrm>
            <a:off x="609600" y="568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5"/>
          <p:cNvSpPr txBox="1"/>
          <p:nvPr/>
        </p:nvSpPr>
        <p:spPr>
          <a:xfrm>
            <a:off x="609600" y="586740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THE FORMULA: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boxing's core audience buys for the card — the general public buys for the artists. Together they fill a 67,700-seat stadium.</a:t>
            </a:r>
            <a:endParaRPr b="0" i="0" sz="1250" u="none" cap="none" strike="noStrike"/>
          </a:p>
        </p:txBody>
      </p:sp>
      <p:sp>
        <p:nvSpPr>
          <p:cNvPr id="114" name="Google Shape;114;p5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5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70E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124" name="Google Shape;124;p6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FIGHT CARD</a:t>
            </a:r>
            <a:endParaRPr b="0" i="0" sz="1100" u="none" cap="none" strike="noStrike"/>
          </a:p>
        </p:txBody>
      </p:sp>
      <p:sp>
        <p:nvSpPr>
          <p:cNvPr id="125" name="Google Shape;125;p6"/>
          <p:cNvSpPr txBox="1"/>
          <p:nvPr/>
        </p:nvSpPr>
        <p:spPr>
          <a:xfrm>
            <a:off x="609600" y="1193800"/>
            <a:ext cx="8890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BUILT FOR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WORLD LEVEL</a:t>
            </a:r>
            <a:endParaRPr b="0" i="0" sz="3000" u="none" cap="none" strike="noStrike"/>
          </a:p>
        </p:txBody>
      </p:sp>
      <p:graphicFrame>
        <p:nvGraphicFramePr>
          <p:cNvPr id="126" name="Google Shape;126;p6"/>
          <p:cNvGraphicFramePr/>
          <p:nvPr/>
        </p:nvGraphicFramePr>
        <p:xfrm>
          <a:off x="609600" y="200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{DDCF9F34-3676-42C3-9624-1008EA0F0A46}</a:tableStyleId>
              </a:tblPr>
              <a:tblGrid>
                <a:gridCol w="2560325"/>
                <a:gridCol w="4551675"/>
              </a:tblGrid>
              <a:tr h="412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BOUT TIER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DETAIL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Headline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World-level main event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Co-mains ×2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2 world-level co-main fights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PRO 3 launch ×6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Six evenly matched 50-50 fights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Undercard ×4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4 fights showcasing rising talent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32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THE FULL CARD — 13 BOUTS ON ONE NIGHT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7" name="Google Shape;127;p6"/>
          <p:cNvSpPr txBox="1"/>
          <p:nvPr/>
        </p:nvSpPr>
        <p:spPr>
          <a:xfrm>
            <a:off x="609600" y="5435600"/>
            <a:ext cx="7112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SANCTIONING &amp; OFFICIATING: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the show is officiated by the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Boxing Union of Ireland (BUI)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, with three full paramedic crews ringside — each led by a senior paramedic.</a:t>
            </a:r>
            <a:endParaRPr b="0" i="0" sz="1250" u="none" cap="none" strike="noStrike"/>
          </a:p>
        </p:txBody>
      </p:sp>
      <p:sp>
        <p:nvSpPr>
          <p:cNvPr id="128" name="Google Shape;128;p6"/>
          <p:cNvSpPr txBox="1"/>
          <p:nvPr/>
        </p:nvSpPr>
        <p:spPr>
          <a:xfrm>
            <a:off x="8229600" y="4089400"/>
            <a:ext cx="3352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LAUNCH OF PRO 3</a:t>
            </a:r>
            <a:endParaRPr b="0" i="0" sz="1000" u="none" cap="none" strike="noStrike"/>
          </a:p>
        </p:txBody>
      </p:sp>
      <p:sp>
        <p:nvSpPr>
          <p:cNvPr id="129" name="Google Shape;129;p6"/>
          <p:cNvSpPr txBox="1"/>
          <p:nvPr/>
        </p:nvSpPr>
        <p:spPr>
          <a:xfrm>
            <a:off x="8229600" y="4394200"/>
            <a:ext cx="3352800" cy="1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PRO 3 debuts on this card with six evenly matched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50-50 fights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no mismatches, no foregone conclusions — and gets its own show presentation inside the stadium.</a:t>
            </a:r>
            <a:endParaRPr b="0" i="0" sz="1250" u="none" cap="none" strike="noStrike"/>
          </a:p>
        </p:txBody>
      </p:sp>
      <p:sp>
        <p:nvSpPr>
          <p:cNvPr id="130" name="Google Shape;130;p6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6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132" name="Google Shape;13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6"/>
          <p:cNvPicPr preferRelativeResize="0"/>
          <p:nvPr/>
        </p:nvPicPr>
        <p:blipFill rotWithShape="1">
          <a:blip r:embed="rId4">
            <a:alphaModFix/>
          </a:blip>
          <a:srcRect b="3082" l="0" r="0" t="0"/>
          <a:stretch/>
        </p:blipFill>
        <p:spPr>
          <a:xfrm>
            <a:off x="7985760" y="1272540"/>
            <a:ext cx="3887470" cy="2766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70E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141" name="Google Shape;141;p7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MUSIC</a:t>
            </a:r>
            <a:endParaRPr b="0" i="0" sz="1100" u="none" cap="none" strike="noStrike"/>
          </a:p>
        </p:txBody>
      </p:sp>
      <p:sp>
        <p:nvSpPr>
          <p:cNvPr id="142" name="Google Shape;142;p7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THE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SOUNDTRACK</a:t>
            </a: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 OF THE NIGHT</a:t>
            </a:r>
            <a:endParaRPr b="0" i="0" sz="3000" u="none" cap="none" strike="noStrike"/>
          </a:p>
        </p:txBody>
      </p: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 b="7672" l="0" r="0" t="7672"/>
          <a:stretch/>
        </p:blipFill>
        <p:spPr>
          <a:xfrm>
            <a:off x="609600" y="2006600"/>
            <a:ext cx="5334000" cy="2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/>
          <p:nvPr/>
        </p:nvSpPr>
        <p:spPr>
          <a:xfrm>
            <a:off x="609600" y="3276600"/>
            <a:ext cx="5334000" cy="1270000"/>
          </a:xfrm>
          <a:prstGeom prst="rect">
            <a:avLst/>
          </a:prstGeom>
          <a:gradFill>
            <a:gsLst>
              <a:gs pos="0">
                <a:srgbClr val="05070E">
                  <a:alpha val="0"/>
                </a:srgbClr>
              </a:gs>
              <a:gs pos="100000">
                <a:srgbClr val="05070E">
                  <a:alpha val="9333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 txBox="1"/>
          <p:nvPr/>
        </p:nvSpPr>
        <p:spPr>
          <a:xfrm>
            <a:off x="812800" y="3810000"/>
            <a:ext cx="4318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ROBBIE WILLIAMS</a:t>
            </a:r>
            <a:endParaRPr b="0" i="0" sz="2400" u="none" cap="none" strike="noStrike"/>
          </a:p>
        </p:txBody>
      </p:sp>
      <p:sp>
        <p:nvSpPr>
          <p:cNvPr id="146" name="Google Shape;146;p7"/>
          <p:cNvSpPr txBox="1"/>
          <p:nvPr/>
        </p:nvSpPr>
        <p:spPr>
          <a:xfrm>
            <a:off x="609600" y="4775200"/>
            <a:ext cx="53340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The headline set.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One of the world's great stadium performers — and a proven success in Morocco, where he recently played to a huge response. Elite holds an existing relationship with his management.</a:t>
            </a:r>
            <a:endParaRPr b="0" i="0" sz="1250" u="none" cap="none" strike="noStrike"/>
          </a:p>
        </p:txBody>
      </p:sp>
      <p:sp>
        <p:nvSpPr>
          <p:cNvPr id="147" name="Google Shape;147;p7"/>
          <p:cNvSpPr/>
          <p:nvPr/>
        </p:nvSpPr>
        <p:spPr>
          <a:xfrm>
            <a:off x="6248400" y="2006600"/>
            <a:ext cx="12700" cy="4038600"/>
          </a:xfrm>
          <a:custGeom>
            <a:rect b="b" l="l" r="r" t="t"/>
            <a:pathLst>
              <a:path extrusionOk="0" h="318" w="1">
                <a:moveTo>
                  <a:pt x="0" y="0"/>
                </a:moveTo>
                <a:lnTo>
                  <a:pt x="0" y="318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 b="24747" l="0" r="0" t="24747"/>
          <a:stretch/>
        </p:blipFill>
        <p:spPr>
          <a:xfrm>
            <a:off x="6553200" y="2006600"/>
            <a:ext cx="5029200" cy="2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/>
          <p:nvPr/>
        </p:nvSpPr>
        <p:spPr>
          <a:xfrm>
            <a:off x="6553200" y="3276600"/>
            <a:ext cx="5029200" cy="1270000"/>
          </a:xfrm>
          <a:prstGeom prst="rect">
            <a:avLst/>
          </a:prstGeom>
          <a:gradFill>
            <a:gsLst>
              <a:gs pos="0">
                <a:srgbClr val="05070E">
                  <a:alpha val="0"/>
                </a:srgbClr>
              </a:gs>
              <a:gs pos="100000">
                <a:srgbClr val="05070E">
                  <a:alpha val="93333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"/>
          <p:cNvSpPr txBox="1"/>
          <p:nvPr/>
        </p:nvSpPr>
        <p:spPr>
          <a:xfrm>
            <a:off x="6756400" y="3810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CHARLOTTE DE WITTE</a:t>
            </a:r>
            <a:endParaRPr b="0" i="0" sz="2400" u="none" cap="none" strike="noStrike"/>
          </a:p>
        </p:txBody>
      </p:sp>
      <p:sp>
        <p:nvSpPr>
          <p:cNvPr id="151" name="Google Shape;151;p7"/>
          <p:cNvSpPr txBox="1"/>
          <p:nvPr/>
        </p:nvSpPr>
        <p:spPr>
          <a:xfrm>
            <a:off x="6553200" y="4775200"/>
            <a:ext cx="50292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The after-fight set.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The world's leading techno DJ takes over the stadium after the final bell — turning a fight night into a full-scale music event and driving the younger ticket-buying audience.</a:t>
            </a:r>
            <a:endParaRPr b="0" i="0" sz="1250" u="none" cap="none" strike="noStrike"/>
          </a:p>
        </p:txBody>
      </p:sp>
      <p:sp>
        <p:nvSpPr>
          <p:cNvPr id="152" name="Google Shape;152;p7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7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sp>
        <p:nvSpPr>
          <p:cNvPr id="154" name="Google Shape;154;p7"/>
          <p:cNvSpPr txBox="1"/>
          <p:nvPr/>
        </p:nvSpPr>
        <p:spPr>
          <a:xfrm>
            <a:off x="8128000" y="6565900"/>
            <a:ext cx="3454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IMAGES FOR PROPOSAL ILLUSTRATION ONLY</a:t>
            </a:r>
            <a:endParaRPr b="0" i="0" sz="800" u="none" cap="none" strike="noStrike"/>
          </a:p>
        </p:txBody>
      </p:sp>
      <p:pic>
        <p:nvPicPr>
          <p:cNvPr id="155" name="Google Shape;15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70E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/>
          <p:nvPr/>
        </p:nvSpPr>
        <p:spPr>
          <a:xfrm>
            <a:off x="660400" y="226695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VENUE</a:t>
            </a:r>
            <a:endParaRPr b="0" i="0" sz="1600" u="none" cap="none" strike="noStrike"/>
          </a:p>
        </p:txBody>
      </p:sp>
      <p:sp>
        <p:nvSpPr>
          <p:cNvPr id="162" name="Google Shape;162;p8"/>
          <p:cNvSpPr txBox="1"/>
          <p:nvPr/>
        </p:nvSpPr>
        <p:spPr>
          <a:xfrm>
            <a:off x="609600" y="4783740"/>
            <a:ext cx="33021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67,700</a:t>
            </a:r>
            <a:endParaRPr b="0" i="0" sz="4900" u="none" cap="none" strike="noStrike"/>
          </a:p>
        </p:txBody>
      </p:sp>
      <p:sp>
        <p:nvSpPr>
          <p:cNvPr id="163" name="Google Shape;163;p8"/>
          <p:cNvSpPr txBox="1"/>
          <p:nvPr/>
        </p:nvSpPr>
        <p:spPr>
          <a:xfrm>
            <a:off x="660400" y="5552090"/>
            <a:ext cx="317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CAPACITY WITH PITCH SEATING AND A PURPOSE-BUILT MUSIC STAGE</a:t>
            </a:r>
            <a:endParaRPr b="0" i="0" sz="900" u="none" cap="none" strike="noStrike"/>
          </a:p>
        </p:txBody>
      </p:sp>
      <p:sp>
        <p:nvSpPr>
          <p:cNvPr id="164" name="Google Shape;164;p8"/>
          <p:cNvSpPr/>
          <p:nvPr/>
        </p:nvSpPr>
        <p:spPr>
          <a:xfrm>
            <a:off x="4191000" y="4277116"/>
            <a:ext cx="12700" cy="2159000"/>
          </a:xfrm>
          <a:custGeom>
            <a:rect b="b" l="l" r="r" t="t"/>
            <a:pathLst>
              <a:path extrusionOk="0" h="170" w="1">
                <a:moveTo>
                  <a:pt x="0" y="0"/>
                </a:moveTo>
                <a:lnTo>
                  <a:pt x="0" y="17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8"/>
          <p:cNvSpPr/>
          <p:nvPr/>
        </p:nvSpPr>
        <p:spPr>
          <a:xfrm>
            <a:off x="4597400" y="5978916"/>
            <a:ext cx="228600" cy="228600"/>
          </a:xfrm>
          <a:custGeom>
            <a:rect b="b" l="l" r="r" t="t"/>
            <a:pathLst>
              <a:path extrusionOk="0" h="512" w="576">
                <a:moveTo>
                  <a:pt x="320" y="0"/>
                </a:moveTo>
                <a:cubicBezTo>
                  <a:pt x="285" y="0"/>
                  <a:pt x="256" y="29"/>
                  <a:pt x="256" y="64"/>
                </a:cubicBezTo>
                <a:lnTo>
                  <a:pt x="256" y="96"/>
                </a:lnTo>
                <a:lnTo>
                  <a:pt x="208" y="96"/>
                </a:lnTo>
                <a:lnTo>
                  <a:pt x="208" y="24"/>
                </a:lnTo>
                <a:cubicBezTo>
                  <a:pt x="208" y="11"/>
                  <a:pt x="197" y="0"/>
                  <a:pt x="184" y="0"/>
                </a:cubicBezTo>
                <a:cubicBezTo>
                  <a:pt x="171" y="0"/>
                  <a:pt x="160" y="11"/>
                  <a:pt x="160" y="24"/>
                </a:cubicBezTo>
                <a:lnTo>
                  <a:pt x="160" y="96"/>
                </a:lnTo>
                <a:lnTo>
                  <a:pt x="96" y="96"/>
                </a:lnTo>
                <a:lnTo>
                  <a:pt x="96" y="24"/>
                </a:lnTo>
                <a:cubicBezTo>
                  <a:pt x="96" y="11"/>
                  <a:pt x="85" y="0"/>
                  <a:pt x="72" y="0"/>
                </a:cubicBezTo>
                <a:cubicBezTo>
                  <a:pt x="59" y="0"/>
                  <a:pt x="48" y="11"/>
                  <a:pt x="48" y="24"/>
                </a:cubicBezTo>
                <a:lnTo>
                  <a:pt x="48" y="98"/>
                </a:lnTo>
                <a:cubicBezTo>
                  <a:pt x="20" y="105"/>
                  <a:pt x="0" y="130"/>
                  <a:pt x="0" y="160"/>
                </a:cubicBezTo>
                <a:lnTo>
                  <a:pt x="0" y="448"/>
                </a:lnTo>
                <a:cubicBezTo>
                  <a:pt x="0" y="483"/>
                  <a:pt x="29" y="512"/>
                  <a:pt x="64" y="512"/>
                </a:cubicBezTo>
                <a:lnTo>
                  <a:pt x="512" y="512"/>
                </a:lnTo>
                <a:cubicBezTo>
                  <a:pt x="547" y="512"/>
                  <a:pt x="576" y="483"/>
                  <a:pt x="576" y="448"/>
                </a:cubicBezTo>
                <a:lnTo>
                  <a:pt x="576" y="256"/>
                </a:lnTo>
                <a:cubicBezTo>
                  <a:pt x="576" y="221"/>
                  <a:pt x="547" y="192"/>
                  <a:pt x="512" y="192"/>
                </a:cubicBezTo>
                <a:lnTo>
                  <a:pt x="448" y="192"/>
                </a:lnTo>
                <a:lnTo>
                  <a:pt x="448" y="64"/>
                </a:lnTo>
                <a:cubicBezTo>
                  <a:pt x="448" y="29"/>
                  <a:pt x="419" y="0"/>
                  <a:pt x="384" y="0"/>
                </a:cubicBezTo>
                <a:lnTo>
                  <a:pt x="320" y="0"/>
                </a:lnTo>
                <a:close/>
                <a:moveTo>
                  <a:pt x="384" y="112"/>
                </a:moveTo>
                <a:lnTo>
                  <a:pt x="384" y="144"/>
                </a:lnTo>
                <a:cubicBezTo>
                  <a:pt x="384" y="153"/>
                  <a:pt x="377" y="160"/>
                  <a:pt x="368" y="160"/>
                </a:cubicBezTo>
                <a:lnTo>
                  <a:pt x="336" y="160"/>
                </a:lnTo>
                <a:cubicBezTo>
                  <a:pt x="327" y="160"/>
                  <a:pt x="320" y="153"/>
                  <a:pt x="320" y="144"/>
                </a:cubicBezTo>
                <a:lnTo>
                  <a:pt x="320" y="112"/>
                </a:lnTo>
                <a:cubicBezTo>
                  <a:pt x="320" y="103"/>
                  <a:pt x="327" y="96"/>
                  <a:pt x="336" y="96"/>
                </a:cubicBezTo>
                <a:lnTo>
                  <a:pt x="368" y="96"/>
                </a:lnTo>
                <a:cubicBezTo>
                  <a:pt x="377" y="96"/>
                  <a:pt x="384" y="103"/>
                  <a:pt x="384" y="112"/>
                </a:cubicBezTo>
                <a:close/>
                <a:moveTo>
                  <a:pt x="368" y="192"/>
                </a:moveTo>
                <a:cubicBezTo>
                  <a:pt x="377" y="192"/>
                  <a:pt x="384" y="199"/>
                  <a:pt x="384" y="208"/>
                </a:cubicBezTo>
                <a:lnTo>
                  <a:pt x="384" y="240"/>
                </a:lnTo>
                <a:cubicBezTo>
                  <a:pt x="384" y="249"/>
                  <a:pt x="377" y="256"/>
                  <a:pt x="368" y="256"/>
                </a:cubicBezTo>
                <a:lnTo>
                  <a:pt x="336" y="256"/>
                </a:lnTo>
                <a:cubicBezTo>
                  <a:pt x="327" y="256"/>
                  <a:pt x="320" y="249"/>
                  <a:pt x="320" y="240"/>
                </a:cubicBezTo>
                <a:lnTo>
                  <a:pt x="320" y="208"/>
                </a:lnTo>
                <a:cubicBezTo>
                  <a:pt x="320" y="199"/>
                  <a:pt x="327" y="192"/>
                  <a:pt x="336" y="192"/>
                </a:cubicBezTo>
                <a:lnTo>
                  <a:pt x="368" y="192"/>
                </a:lnTo>
                <a:close/>
                <a:moveTo>
                  <a:pt x="384" y="304"/>
                </a:moveTo>
                <a:lnTo>
                  <a:pt x="384" y="336"/>
                </a:lnTo>
                <a:cubicBezTo>
                  <a:pt x="384" y="345"/>
                  <a:pt x="377" y="352"/>
                  <a:pt x="368" y="352"/>
                </a:cubicBezTo>
                <a:lnTo>
                  <a:pt x="336" y="352"/>
                </a:lnTo>
                <a:cubicBezTo>
                  <a:pt x="327" y="352"/>
                  <a:pt x="320" y="345"/>
                  <a:pt x="320" y="336"/>
                </a:cubicBezTo>
                <a:lnTo>
                  <a:pt x="320" y="304"/>
                </a:lnTo>
                <a:cubicBezTo>
                  <a:pt x="320" y="295"/>
                  <a:pt x="327" y="288"/>
                  <a:pt x="336" y="288"/>
                </a:cubicBezTo>
                <a:lnTo>
                  <a:pt x="368" y="288"/>
                </a:lnTo>
                <a:cubicBezTo>
                  <a:pt x="377" y="288"/>
                  <a:pt x="384" y="295"/>
                  <a:pt x="384" y="304"/>
                </a:cubicBezTo>
                <a:close/>
                <a:moveTo>
                  <a:pt x="496" y="288"/>
                </a:moveTo>
                <a:cubicBezTo>
                  <a:pt x="505" y="288"/>
                  <a:pt x="512" y="295"/>
                  <a:pt x="512" y="304"/>
                </a:cubicBezTo>
                <a:lnTo>
                  <a:pt x="512" y="336"/>
                </a:lnTo>
                <a:cubicBezTo>
                  <a:pt x="512" y="345"/>
                  <a:pt x="505" y="352"/>
                  <a:pt x="496" y="352"/>
                </a:cubicBezTo>
                <a:lnTo>
                  <a:pt x="464" y="352"/>
                </a:lnTo>
                <a:cubicBezTo>
                  <a:pt x="455" y="352"/>
                  <a:pt x="448" y="345"/>
                  <a:pt x="448" y="336"/>
                </a:cubicBezTo>
                <a:lnTo>
                  <a:pt x="448" y="304"/>
                </a:lnTo>
                <a:cubicBezTo>
                  <a:pt x="448" y="295"/>
                  <a:pt x="455" y="288"/>
                  <a:pt x="464" y="288"/>
                </a:cubicBezTo>
                <a:lnTo>
                  <a:pt x="496" y="288"/>
                </a:lnTo>
                <a:close/>
                <a:moveTo>
                  <a:pt x="256" y="304"/>
                </a:moveTo>
                <a:lnTo>
                  <a:pt x="256" y="336"/>
                </a:lnTo>
                <a:cubicBezTo>
                  <a:pt x="256" y="345"/>
                  <a:pt x="249" y="352"/>
                  <a:pt x="240" y="352"/>
                </a:cubicBezTo>
                <a:lnTo>
                  <a:pt x="208" y="352"/>
                </a:lnTo>
                <a:cubicBezTo>
                  <a:pt x="199" y="352"/>
                  <a:pt x="192" y="345"/>
                  <a:pt x="192" y="336"/>
                </a:cubicBezTo>
                <a:lnTo>
                  <a:pt x="192" y="304"/>
                </a:lnTo>
                <a:cubicBezTo>
                  <a:pt x="192" y="295"/>
                  <a:pt x="199" y="288"/>
                  <a:pt x="208" y="288"/>
                </a:cubicBezTo>
                <a:lnTo>
                  <a:pt x="240" y="288"/>
                </a:lnTo>
                <a:cubicBezTo>
                  <a:pt x="249" y="288"/>
                  <a:pt x="256" y="295"/>
                  <a:pt x="256" y="304"/>
                </a:cubicBezTo>
                <a:close/>
                <a:moveTo>
                  <a:pt x="240" y="192"/>
                </a:moveTo>
                <a:cubicBezTo>
                  <a:pt x="249" y="192"/>
                  <a:pt x="256" y="199"/>
                  <a:pt x="256" y="208"/>
                </a:cubicBezTo>
                <a:lnTo>
                  <a:pt x="256" y="240"/>
                </a:lnTo>
                <a:cubicBezTo>
                  <a:pt x="256" y="249"/>
                  <a:pt x="249" y="256"/>
                  <a:pt x="240" y="256"/>
                </a:cubicBezTo>
                <a:lnTo>
                  <a:pt x="208" y="256"/>
                </a:lnTo>
                <a:cubicBezTo>
                  <a:pt x="199" y="256"/>
                  <a:pt x="192" y="249"/>
                  <a:pt x="192" y="240"/>
                </a:cubicBezTo>
                <a:lnTo>
                  <a:pt x="192" y="208"/>
                </a:lnTo>
                <a:cubicBezTo>
                  <a:pt x="192" y="199"/>
                  <a:pt x="199" y="192"/>
                  <a:pt x="208" y="192"/>
                </a:cubicBezTo>
                <a:lnTo>
                  <a:pt x="240" y="192"/>
                </a:lnTo>
                <a:close/>
                <a:moveTo>
                  <a:pt x="128" y="304"/>
                </a:moveTo>
                <a:lnTo>
                  <a:pt x="128" y="336"/>
                </a:lnTo>
                <a:cubicBezTo>
                  <a:pt x="128" y="345"/>
                  <a:pt x="121" y="352"/>
                  <a:pt x="112" y="352"/>
                </a:cubicBezTo>
                <a:lnTo>
                  <a:pt x="80" y="352"/>
                </a:lnTo>
                <a:cubicBezTo>
                  <a:pt x="71" y="352"/>
                  <a:pt x="64" y="345"/>
                  <a:pt x="64" y="336"/>
                </a:cubicBezTo>
                <a:lnTo>
                  <a:pt x="64" y="304"/>
                </a:lnTo>
                <a:cubicBezTo>
                  <a:pt x="64" y="295"/>
                  <a:pt x="71" y="288"/>
                  <a:pt x="80" y="288"/>
                </a:cubicBezTo>
                <a:lnTo>
                  <a:pt x="112" y="288"/>
                </a:lnTo>
                <a:cubicBezTo>
                  <a:pt x="121" y="288"/>
                  <a:pt x="128" y="295"/>
                  <a:pt x="128" y="304"/>
                </a:cubicBezTo>
                <a:close/>
                <a:moveTo>
                  <a:pt x="112" y="192"/>
                </a:moveTo>
                <a:cubicBezTo>
                  <a:pt x="121" y="192"/>
                  <a:pt x="128" y="199"/>
                  <a:pt x="128" y="208"/>
                </a:cubicBezTo>
                <a:lnTo>
                  <a:pt x="128" y="240"/>
                </a:lnTo>
                <a:cubicBezTo>
                  <a:pt x="128" y="249"/>
                  <a:pt x="121" y="256"/>
                  <a:pt x="112" y="256"/>
                </a:cubicBezTo>
                <a:lnTo>
                  <a:pt x="80" y="256"/>
                </a:lnTo>
                <a:cubicBezTo>
                  <a:pt x="71" y="256"/>
                  <a:pt x="64" y="249"/>
                  <a:pt x="64" y="240"/>
                </a:cubicBezTo>
                <a:lnTo>
                  <a:pt x="64" y="208"/>
                </a:lnTo>
                <a:cubicBezTo>
                  <a:pt x="64" y="199"/>
                  <a:pt x="71" y="192"/>
                  <a:pt x="80" y="192"/>
                </a:cubicBezTo>
                <a:lnTo>
                  <a:pt x="112" y="192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5003800" y="5928116"/>
            <a:ext cx="65787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An awesome spectacle for a live concert.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Modern acoustics, full-bowl sightlines and concert-grade production — the fight night and the festival in one.</a:t>
            </a:r>
            <a:endParaRPr b="0" i="0" sz="1250" u="none" cap="none" strike="noStrike"/>
          </a:p>
        </p:txBody>
      </p:sp>
      <p:sp>
        <p:nvSpPr>
          <p:cNvPr id="167" name="Google Shape;167;p8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8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169" name="Google Shape;169;p8" title="Elite Marita stadium 2.png"/>
          <p:cNvPicPr preferRelativeResize="0"/>
          <p:nvPr/>
        </p:nvPicPr>
        <p:blipFill rotWithShape="1">
          <a:blip r:embed="rId3">
            <a:alphaModFix/>
          </a:blip>
          <a:srcRect b="11229" l="0" r="0" t="0"/>
          <a:stretch/>
        </p:blipFill>
        <p:spPr>
          <a:xfrm>
            <a:off x="0" y="-84451"/>
            <a:ext cx="12192000" cy="36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 txBox="1"/>
          <p:nvPr/>
        </p:nvSpPr>
        <p:spPr>
          <a:xfrm>
            <a:off x="609600" y="3593118"/>
            <a:ext cx="107949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PRINCE MOULAY ABDELLAH — </a:t>
            </a:r>
            <a:r>
              <a:rPr b="0" i="0" lang="en-US" sz="2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THE NATIONAL STAGE</a:t>
            </a:r>
            <a:endParaRPr b="0" i="0" sz="2900" u="none" cap="none" strike="noStrike"/>
          </a:p>
        </p:txBody>
      </p:sp>
      <p:sp>
        <p:nvSpPr>
          <p:cNvPr id="171" name="Google Shape;171;p8"/>
          <p:cNvSpPr/>
          <p:nvPr/>
        </p:nvSpPr>
        <p:spPr>
          <a:xfrm>
            <a:off x="4597400" y="4302516"/>
            <a:ext cx="228600" cy="228600"/>
          </a:xfrm>
          <a:custGeom>
            <a:rect b="b" l="l" r="r" t="t"/>
            <a:pathLst>
              <a:path extrusionOk="0" h="512" w="512">
                <a:moveTo>
                  <a:pt x="345" y="52"/>
                </a:moveTo>
                <a:cubicBezTo>
                  <a:pt x="356" y="39"/>
                  <a:pt x="354" y="19"/>
                  <a:pt x="340" y="7"/>
                </a:cubicBezTo>
                <a:cubicBezTo>
                  <a:pt x="327" y="-4"/>
                  <a:pt x="307" y="-2"/>
                  <a:pt x="295" y="12"/>
                </a:cubicBezTo>
                <a:lnTo>
                  <a:pt x="256" y="60"/>
                </a:lnTo>
                <a:lnTo>
                  <a:pt x="217" y="12"/>
                </a:lnTo>
                <a:cubicBezTo>
                  <a:pt x="206" y="-2"/>
                  <a:pt x="185" y="-4"/>
                  <a:pt x="172" y="7"/>
                </a:cubicBezTo>
                <a:cubicBezTo>
                  <a:pt x="158" y="18"/>
                  <a:pt x="156" y="39"/>
                  <a:pt x="167" y="52"/>
                </a:cubicBezTo>
                <a:lnTo>
                  <a:pt x="215" y="110"/>
                </a:lnTo>
                <a:lnTo>
                  <a:pt x="13" y="357"/>
                </a:lnTo>
                <a:cubicBezTo>
                  <a:pt x="5" y="367"/>
                  <a:pt x="0" y="380"/>
                  <a:pt x="0" y="393"/>
                </a:cubicBezTo>
                <a:lnTo>
                  <a:pt x="0" y="432"/>
                </a:lnTo>
                <a:cubicBezTo>
                  <a:pt x="0" y="459"/>
                  <a:pt x="22" y="480"/>
                  <a:pt x="48" y="480"/>
                </a:cubicBezTo>
                <a:lnTo>
                  <a:pt x="464" y="480"/>
                </a:lnTo>
                <a:cubicBezTo>
                  <a:pt x="491" y="480"/>
                  <a:pt x="512" y="459"/>
                  <a:pt x="512" y="432"/>
                </a:cubicBezTo>
                <a:lnTo>
                  <a:pt x="512" y="393"/>
                </a:lnTo>
                <a:cubicBezTo>
                  <a:pt x="512" y="380"/>
                  <a:pt x="508" y="367"/>
                  <a:pt x="499" y="357"/>
                </a:cubicBezTo>
                <a:lnTo>
                  <a:pt x="297" y="110"/>
                </a:lnTo>
                <a:lnTo>
                  <a:pt x="345" y="52"/>
                </a:lnTo>
                <a:close/>
                <a:moveTo>
                  <a:pt x="256" y="288"/>
                </a:moveTo>
                <a:lnTo>
                  <a:pt x="368" y="416"/>
                </a:lnTo>
                <a:lnTo>
                  <a:pt x="144" y="416"/>
                </a:lnTo>
                <a:lnTo>
                  <a:pt x="256" y="288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"/>
          <p:cNvSpPr txBox="1"/>
          <p:nvPr/>
        </p:nvSpPr>
        <p:spPr>
          <a:xfrm>
            <a:off x="5003800" y="4251716"/>
            <a:ext cx="65787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A four-week training camp on site.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The stadium offers facilities and accommodation for boxers and teams (to be confirmed by inspection) — turning the build-up itself into a month of marketing.</a:t>
            </a:r>
            <a:endParaRPr b="0" i="0" sz="1250" u="none" cap="none" strike="noStrike"/>
          </a:p>
        </p:txBody>
      </p:sp>
      <p:sp>
        <p:nvSpPr>
          <p:cNvPr id="173" name="Google Shape;173;p8"/>
          <p:cNvSpPr/>
          <p:nvPr/>
        </p:nvSpPr>
        <p:spPr>
          <a:xfrm>
            <a:off x="4597400" y="5227076"/>
            <a:ext cx="228600" cy="228600"/>
          </a:xfrm>
          <a:custGeom>
            <a:rect b="b" l="l" r="r" t="t"/>
            <a:pathLst>
              <a:path extrusionOk="0" h="512" w="512">
                <a:moveTo>
                  <a:pt x="239" y="5"/>
                </a:moveTo>
                <a:cubicBezTo>
                  <a:pt x="249" y="-2"/>
                  <a:pt x="263" y="-2"/>
                  <a:pt x="273" y="5"/>
                </a:cubicBezTo>
                <a:lnTo>
                  <a:pt x="497" y="149"/>
                </a:lnTo>
                <a:cubicBezTo>
                  <a:pt x="509" y="157"/>
                  <a:pt x="515" y="171"/>
                  <a:pt x="511" y="185"/>
                </a:cubicBezTo>
                <a:cubicBezTo>
                  <a:pt x="507" y="199"/>
                  <a:pt x="494" y="208"/>
                  <a:pt x="480" y="208"/>
                </a:cubicBezTo>
                <a:lnTo>
                  <a:pt x="448" y="208"/>
                </a:lnTo>
                <a:lnTo>
                  <a:pt x="448" y="416"/>
                </a:lnTo>
                <a:lnTo>
                  <a:pt x="499" y="454"/>
                </a:lnTo>
                <a:cubicBezTo>
                  <a:pt x="507" y="460"/>
                  <a:pt x="512" y="470"/>
                  <a:pt x="512" y="480"/>
                </a:cubicBezTo>
                <a:cubicBezTo>
                  <a:pt x="512" y="498"/>
                  <a:pt x="498" y="512"/>
                  <a:pt x="480" y="512"/>
                </a:cubicBezTo>
                <a:lnTo>
                  <a:pt x="32" y="512"/>
                </a:lnTo>
                <a:cubicBezTo>
                  <a:pt x="14" y="512"/>
                  <a:pt x="0" y="498"/>
                  <a:pt x="0" y="480"/>
                </a:cubicBezTo>
                <a:cubicBezTo>
                  <a:pt x="0" y="470"/>
                  <a:pt x="5" y="460"/>
                  <a:pt x="13" y="454"/>
                </a:cubicBezTo>
                <a:lnTo>
                  <a:pt x="64" y="416"/>
                </a:lnTo>
                <a:lnTo>
                  <a:pt x="64" y="416"/>
                </a:lnTo>
                <a:lnTo>
                  <a:pt x="64" y="208"/>
                </a:lnTo>
                <a:lnTo>
                  <a:pt x="32" y="208"/>
                </a:lnTo>
                <a:cubicBezTo>
                  <a:pt x="18" y="208"/>
                  <a:pt x="5" y="199"/>
                  <a:pt x="1" y="185"/>
                </a:cubicBezTo>
                <a:cubicBezTo>
                  <a:pt x="-3" y="171"/>
                  <a:pt x="3" y="157"/>
                  <a:pt x="15" y="149"/>
                </a:cubicBezTo>
                <a:lnTo>
                  <a:pt x="239" y="5"/>
                </a:lnTo>
                <a:close/>
                <a:moveTo>
                  <a:pt x="336" y="208"/>
                </a:moveTo>
                <a:lnTo>
                  <a:pt x="336" y="416"/>
                </a:lnTo>
                <a:lnTo>
                  <a:pt x="400" y="416"/>
                </a:lnTo>
                <a:lnTo>
                  <a:pt x="400" y="208"/>
                </a:lnTo>
                <a:lnTo>
                  <a:pt x="336" y="208"/>
                </a:lnTo>
                <a:close/>
                <a:moveTo>
                  <a:pt x="224" y="416"/>
                </a:moveTo>
                <a:lnTo>
                  <a:pt x="288" y="416"/>
                </a:lnTo>
                <a:lnTo>
                  <a:pt x="288" y="208"/>
                </a:lnTo>
                <a:lnTo>
                  <a:pt x="224" y="208"/>
                </a:lnTo>
                <a:lnTo>
                  <a:pt x="224" y="416"/>
                </a:lnTo>
                <a:close/>
                <a:moveTo>
                  <a:pt x="112" y="208"/>
                </a:moveTo>
                <a:lnTo>
                  <a:pt x="112" y="416"/>
                </a:lnTo>
                <a:lnTo>
                  <a:pt x="176" y="416"/>
                </a:lnTo>
                <a:lnTo>
                  <a:pt x="176" y="208"/>
                </a:lnTo>
                <a:lnTo>
                  <a:pt x="112" y="208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"/>
          <p:cNvSpPr txBox="1"/>
          <p:nvPr/>
        </p:nvSpPr>
        <p:spPr>
          <a:xfrm>
            <a:off x="5003800" y="5176276"/>
            <a:ext cx="65787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Newly rebuilt for the Kingdom.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Morocco's national stadium, reopened in 2025 — a world-class bowl built for the biggest nights in sport and music.</a:t>
            </a:r>
            <a:endParaRPr b="0" i="0" sz="1250" u="none" cap="none" strike="noStrik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9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181" name="Google Shape;181;p9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BROADCAST &amp; BUILD-UP</a:t>
            </a:r>
            <a:endParaRPr b="0" i="0" sz="1100" u="none" cap="none" strike="noStrike"/>
          </a:p>
        </p:txBody>
      </p:sp>
      <p:sp>
        <p:nvSpPr>
          <p:cNvPr id="182" name="Google Shape;182;p9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RABAT, BEAMED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TO THE WORLD</a:t>
            </a:r>
            <a:endParaRPr b="0" i="0" sz="3000" u="none" cap="none" strike="noStrike"/>
          </a:p>
        </p:txBody>
      </p:sp>
      <p:sp>
        <p:nvSpPr>
          <p:cNvPr id="183" name="Google Shape;183;p9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9"/>
          <p:cNvSpPr/>
          <p:nvPr/>
        </p:nvSpPr>
        <p:spPr>
          <a:xfrm>
            <a:off x="609600" y="2235200"/>
            <a:ext cx="304800" cy="304800"/>
          </a:xfrm>
          <a:custGeom>
            <a:rect b="b" l="l" r="r" t="t"/>
            <a:pathLst>
              <a:path extrusionOk="0" h="512" w="512">
                <a:moveTo>
                  <a:pt x="232" y="0"/>
                </a:moveTo>
                <a:cubicBezTo>
                  <a:pt x="387" y="0"/>
                  <a:pt x="512" y="125"/>
                  <a:pt x="512" y="280"/>
                </a:cubicBezTo>
                <a:cubicBezTo>
                  <a:pt x="512" y="293"/>
                  <a:pt x="501" y="304"/>
                  <a:pt x="488" y="304"/>
                </a:cubicBezTo>
                <a:cubicBezTo>
                  <a:pt x="475" y="304"/>
                  <a:pt x="464" y="293"/>
                  <a:pt x="464" y="280"/>
                </a:cubicBezTo>
                <a:cubicBezTo>
                  <a:pt x="464" y="152"/>
                  <a:pt x="360" y="48"/>
                  <a:pt x="232" y="48"/>
                </a:cubicBezTo>
                <a:cubicBezTo>
                  <a:pt x="219" y="48"/>
                  <a:pt x="208" y="37"/>
                  <a:pt x="208" y="24"/>
                </a:cubicBezTo>
                <a:cubicBezTo>
                  <a:pt x="208" y="11"/>
                  <a:pt x="219" y="0"/>
                  <a:pt x="232" y="0"/>
                </a:cubicBezTo>
                <a:close/>
              </a:path>
              <a:path extrusionOk="0" h="512" w="512">
                <a:moveTo>
                  <a:pt x="208" y="120"/>
                </a:moveTo>
                <a:cubicBezTo>
                  <a:pt x="208" y="107"/>
                  <a:pt x="219" y="96"/>
                  <a:pt x="232" y="96"/>
                </a:cubicBezTo>
                <a:cubicBezTo>
                  <a:pt x="334" y="96"/>
                  <a:pt x="416" y="178"/>
                  <a:pt x="416" y="280"/>
                </a:cubicBezTo>
                <a:cubicBezTo>
                  <a:pt x="416" y="293"/>
                  <a:pt x="405" y="304"/>
                  <a:pt x="392" y="304"/>
                </a:cubicBezTo>
                <a:cubicBezTo>
                  <a:pt x="379" y="304"/>
                  <a:pt x="368" y="293"/>
                  <a:pt x="368" y="280"/>
                </a:cubicBezTo>
                <a:cubicBezTo>
                  <a:pt x="368" y="205"/>
                  <a:pt x="307" y="144"/>
                  <a:pt x="232" y="144"/>
                </a:cubicBezTo>
                <a:cubicBezTo>
                  <a:pt x="219" y="144"/>
                  <a:pt x="208" y="133"/>
                  <a:pt x="208" y="120"/>
                </a:cubicBezTo>
                <a:close/>
              </a:path>
              <a:path extrusionOk="0" h="512" w="512">
                <a:moveTo>
                  <a:pt x="26" y="143"/>
                </a:moveTo>
                <a:cubicBezTo>
                  <a:pt x="35" y="125"/>
                  <a:pt x="59" y="123"/>
                  <a:pt x="73" y="137"/>
                </a:cubicBezTo>
                <a:lnTo>
                  <a:pt x="201" y="265"/>
                </a:lnTo>
                <a:lnTo>
                  <a:pt x="233" y="233"/>
                </a:lnTo>
                <a:cubicBezTo>
                  <a:pt x="246" y="221"/>
                  <a:pt x="266" y="221"/>
                  <a:pt x="279" y="233"/>
                </a:cubicBezTo>
                <a:cubicBezTo>
                  <a:pt x="291" y="246"/>
                  <a:pt x="291" y="266"/>
                  <a:pt x="279" y="279"/>
                </a:cubicBezTo>
                <a:lnTo>
                  <a:pt x="247" y="311"/>
                </a:lnTo>
                <a:lnTo>
                  <a:pt x="375" y="439"/>
                </a:lnTo>
                <a:cubicBezTo>
                  <a:pt x="389" y="453"/>
                  <a:pt x="387" y="477"/>
                  <a:pt x="369" y="486"/>
                </a:cubicBezTo>
                <a:cubicBezTo>
                  <a:pt x="335" y="503"/>
                  <a:pt x="297" y="512"/>
                  <a:pt x="256" y="512"/>
                </a:cubicBezTo>
                <a:cubicBezTo>
                  <a:pt x="115" y="512"/>
                  <a:pt x="0" y="398"/>
                  <a:pt x="0" y="256"/>
                </a:cubicBezTo>
                <a:cubicBezTo>
                  <a:pt x="0" y="215"/>
                  <a:pt x="10" y="177"/>
                  <a:pt x="26" y="143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9"/>
          <p:cNvSpPr txBox="1"/>
          <p:nvPr/>
        </p:nvSpPr>
        <p:spPr>
          <a:xfrm>
            <a:off x="609600" y="26670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INTERNATIONAL BROADCAST</a:t>
            </a:r>
            <a:endParaRPr b="0" i="0" sz="1700" u="none" cap="none" strike="noStrike"/>
          </a:p>
        </p:txBody>
      </p:sp>
      <p:sp>
        <p:nvSpPr>
          <p:cNvPr id="186" name="Google Shape;186;p9"/>
          <p:cNvSpPr txBox="1"/>
          <p:nvPr/>
        </p:nvSpPr>
        <p:spPr>
          <a:xfrm>
            <a:off x="609600" y="29972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FM+ (FMPLUS.music) leads international coverage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as the event's main broadcast partner — with Elite in talks with further major broadcasters to extend reach, placing Rabat in front of a global boxing audience.</a:t>
            </a:r>
            <a:endParaRPr b="0" i="0" sz="1250" u="none" cap="none" strike="noStrike"/>
          </a:p>
        </p:txBody>
      </p:sp>
      <p:sp>
        <p:nvSpPr>
          <p:cNvPr id="187" name="Google Shape;187;p9"/>
          <p:cNvSpPr/>
          <p:nvPr/>
        </p:nvSpPr>
        <p:spPr>
          <a:xfrm>
            <a:off x="609600" y="4191000"/>
            <a:ext cx="304800" cy="304800"/>
          </a:xfrm>
          <a:custGeom>
            <a:rect b="b" l="l" r="r" t="t"/>
            <a:pathLst>
              <a:path extrusionOk="0" h="512" w="576">
                <a:moveTo>
                  <a:pt x="0" y="96"/>
                </a:moveTo>
                <a:cubicBezTo>
                  <a:pt x="0" y="61"/>
                  <a:pt x="29" y="32"/>
                  <a:pt x="64" y="32"/>
                </a:cubicBezTo>
                <a:lnTo>
                  <a:pt x="512" y="32"/>
                </a:lnTo>
                <a:cubicBezTo>
                  <a:pt x="547" y="32"/>
                  <a:pt x="576" y="61"/>
                  <a:pt x="576" y="96"/>
                </a:cubicBezTo>
                <a:lnTo>
                  <a:pt x="576" y="336"/>
                </a:lnTo>
                <a:cubicBezTo>
                  <a:pt x="576" y="371"/>
                  <a:pt x="547" y="400"/>
                  <a:pt x="512" y="400"/>
                </a:cubicBezTo>
                <a:lnTo>
                  <a:pt x="64" y="400"/>
                </a:lnTo>
                <a:cubicBezTo>
                  <a:pt x="29" y="400"/>
                  <a:pt x="0" y="371"/>
                  <a:pt x="0" y="336"/>
                </a:cubicBezTo>
                <a:lnTo>
                  <a:pt x="0" y="96"/>
                </a:lnTo>
                <a:close/>
                <a:moveTo>
                  <a:pt x="64" y="96"/>
                </a:moveTo>
                <a:lnTo>
                  <a:pt x="64" y="336"/>
                </a:lnTo>
                <a:lnTo>
                  <a:pt x="512" y="336"/>
                </a:lnTo>
                <a:lnTo>
                  <a:pt x="512" y="96"/>
                </a:lnTo>
                <a:lnTo>
                  <a:pt x="64" y="96"/>
                </a:lnTo>
                <a:close/>
              </a:path>
              <a:path extrusionOk="0" h="512" w="576">
                <a:moveTo>
                  <a:pt x="160" y="448"/>
                </a:moveTo>
                <a:lnTo>
                  <a:pt x="416" y="448"/>
                </a:lnTo>
                <a:cubicBezTo>
                  <a:pt x="434" y="448"/>
                  <a:pt x="448" y="462"/>
                  <a:pt x="448" y="480"/>
                </a:cubicBezTo>
                <a:cubicBezTo>
                  <a:pt x="448" y="498"/>
                  <a:pt x="434" y="512"/>
                  <a:pt x="416" y="512"/>
                </a:cubicBezTo>
                <a:lnTo>
                  <a:pt x="160" y="512"/>
                </a:lnTo>
                <a:cubicBezTo>
                  <a:pt x="142" y="512"/>
                  <a:pt x="128" y="498"/>
                  <a:pt x="128" y="480"/>
                </a:cubicBezTo>
                <a:cubicBezTo>
                  <a:pt x="128" y="462"/>
                  <a:pt x="142" y="448"/>
                  <a:pt x="160" y="448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9"/>
          <p:cNvSpPr txBox="1"/>
          <p:nvPr/>
        </p:nvSpPr>
        <p:spPr>
          <a:xfrm>
            <a:off x="609600" y="4622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HOME BROADCAST</a:t>
            </a:r>
            <a:endParaRPr b="0" i="0" sz="1700" u="none" cap="none" strike="noStrike"/>
          </a:p>
        </p:txBody>
      </p:sp>
      <p:sp>
        <p:nvSpPr>
          <p:cNvPr id="189" name="Google Shape;189;p9"/>
          <p:cNvSpPr txBox="1"/>
          <p:nvPr/>
        </p:nvSpPr>
        <p:spPr>
          <a:xfrm>
            <a:off x="609600" y="49530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Moroccan sports broadcasters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carry the show at home, with Government introductions to open the negotiations — a national event, free to the nation.</a:t>
            </a:r>
            <a:endParaRPr b="0" i="0" sz="1250" u="none" cap="none" strike="noStrike"/>
          </a:p>
        </p:txBody>
      </p:sp>
      <p:sp>
        <p:nvSpPr>
          <p:cNvPr id="190" name="Google Shape;190;p9"/>
          <p:cNvSpPr/>
          <p:nvPr/>
        </p:nvSpPr>
        <p:spPr>
          <a:xfrm>
            <a:off x="6096000" y="2235200"/>
            <a:ext cx="12700" cy="3683000"/>
          </a:xfrm>
          <a:custGeom>
            <a:rect b="b" l="l" r="r" t="t"/>
            <a:pathLst>
              <a:path extrusionOk="0" h="290" w="1">
                <a:moveTo>
                  <a:pt x="0" y="0"/>
                </a:moveTo>
                <a:lnTo>
                  <a:pt x="0" y="29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9"/>
          <p:cNvSpPr/>
          <p:nvPr/>
        </p:nvSpPr>
        <p:spPr>
          <a:xfrm>
            <a:off x="6502400" y="2235200"/>
            <a:ext cx="304800" cy="304800"/>
          </a:xfrm>
          <a:custGeom>
            <a:rect b="b" l="l" r="r" t="t"/>
            <a:pathLst>
              <a:path extrusionOk="0" h="512" w="576">
                <a:moveTo>
                  <a:pt x="96" y="64"/>
                </a:moveTo>
                <a:cubicBezTo>
                  <a:pt x="61" y="64"/>
                  <a:pt x="32" y="93"/>
                  <a:pt x="32" y="128"/>
                </a:cubicBezTo>
                <a:lnTo>
                  <a:pt x="32" y="384"/>
                </a:lnTo>
                <a:cubicBezTo>
                  <a:pt x="32" y="419"/>
                  <a:pt x="61" y="448"/>
                  <a:pt x="96" y="448"/>
                </a:cubicBezTo>
                <a:lnTo>
                  <a:pt x="352" y="448"/>
                </a:lnTo>
                <a:cubicBezTo>
                  <a:pt x="387" y="448"/>
                  <a:pt x="416" y="419"/>
                  <a:pt x="416" y="384"/>
                </a:cubicBezTo>
                <a:lnTo>
                  <a:pt x="416" y="128"/>
                </a:lnTo>
                <a:cubicBezTo>
                  <a:pt x="416" y="93"/>
                  <a:pt x="387" y="64"/>
                  <a:pt x="352" y="64"/>
                </a:cubicBezTo>
                <a:lnTo>
                  <a:pt x="96" y="64"/>
                </a:lnTo>
                <a:close/>
                <a:moveTo>
                  <a:pt x="464" y="336"/>
                </a:moveTo>
                <a:lnTo>
                  <a:pt x="538" y="395"/>
                </a:lnTo>
                <a:cubicBezTo>
                  <a:pt x="542" y="398"/>
                  <a:pt x="547" y="400"/>
                  <a:pt x="552" y="400"/>
                </a:cubicBezTo>
                <a:cubicBezTo>
                  <a:pt x="565" y="400"/>
                  <a:pt x="576" y="389"/>
                  <a:pt x="576" y="376"/>
                </a:cubicBezTo>
                <a:lnTo>
                  <a:pt x="576" y="136"/>
                </a:lnTo>
                <a:cubicBezTo>
                  <a:pt x="576" y="123"/>
                  <a:pt x="565" y="112"/>
                  <a:pt x="552" y="112"/>
                </a:cubicBezTo>
                <a:cubicBezTo>
                  <a:pt x="547" y="112"/>
                  <a:pt x="542" y="114"/>
                  <a:pt x="538" y="117"/>
                </a:cubicBezTo>
                <a:lnTo>
                  <a:pt x="464" y="176"/>
                </a:lnTo>
                <a:lnTo>
                  <a:pt x="464" y="3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"/>
          <p:cNvSpPr txBox="1"/>
          <p:nvPr/>
        </p:nvSpPr>
        <p:spPr>
          <a:xfrm>
            <a:off x="6502400" y="26670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THE CONTENT ENGINE</a:t>
            </a:r>
            <a:endParaRPr b="0" i="0" sz="1700" u="none" cap="none" strike="noStrike"/>
          </a:p>
        </p:txBody>
      </p:sp>
      <p:sp>
        <p:nvSpPr>
          <p:cNvPr id="193" name="Google Shape;193;p9"/>
          <p:cNvSpPr txBox="1"/>
          <p:nvPr/>
        </p:nvSpPr>
        <p:spPr>
          <a:xfrm>
            <a:off x="6502400" y="29972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A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four-week on-site fight camp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generates a month of daily content — training, face-offs, weigh-ins — marketing the show long before fight night.</a:t>
            </a:r>
            <a:endParaRPr b="0" i="0" sz="1250" u="none" cap="none" strike="noStrike"/>
          </a:p>
        </p:txBody>
      </p:sp>
      <p:sp>
        <p:nvSpPr>
          <p:cNvPr id="194" name="Google Shape;194;p9"/>
          <p:cNvSpPr/>
          <p:nvPr/>
        </p:nvSpPr>
        <p:spPr>
          <a:xfrm>
            <a:off x="6502400" y="4191000"/>
            <a:ext cx="304800" cy="304800"/>
          </a:xfrm>
          <a:custGeom>
            <a:rect b="b" l="l" r="r" t="t"/>
            <a:pathLst>
              <a:path extrusionOk="0" h="512" w="576">
                <a:moveTo>
                  <a:pt x="64" y="64"/>
                </a:moveTo>
                <a:cubicBezTo>
                  <a:pt x="29" y="64"/>
                  <a:pt x="0" y="93"/>
                  <a:pt x="0" y="128"/>
                </a:cubicBezTo>
                <a:lnTo>
                  <a:pt x="0" y="192"/>
                </a:lnTo>
                <a:cubicBezTo>
                  <a:pt x="0" y="201"/>
                  <a:pt x="7" y="208"/>
                  <a:pt x="16" y="211"/>
                </a:cubicBezTo>
                <a:cubicBezTo>
                  <a:pt x="35" y="217"/>
                  <a:pt x="48" y="235"/>
                  <a:pt x="48" y="256"/>
                </a:cubicBezTo>
                <a:cubicBezTo>
                  <a:pt x="48" y="277"/>
                  <a:pt x="35" y="295"/>
                  <a:pt x="16" y="301"/>
                </a:cubicBezTo>
                <a:cubicBezTo>
                  <a:pt x="7" y="304"/>
                  <a:pt x="0" y="311"/>
                  <a:pt x="0" y="320"/>
                </a:cubicBezTo>
                <a:lnTo>
                  <a:pt x="0" y="384"/>
                </a:lnTo>
                <a:cubicBezTo>
                  <a:pt x="0" y="419"/>
                  <a:pt x="29" y="448"/>
                  <a:pt x="64" y="448"/>
                </a:cubicBezTo>
                <a:lnTo>
                  <a:pt x="512" y="448"/>
                </a:lnTo>
                <a:cubicBezTo>
                  <a:pt x="547" y="448"/>
                  <a:pt x="576" y="419"/>
                  <a:pt x="576" y="384"/>
                </a:cubicBezTo>
                <a:lnTo>
                  <a:pt x="576" y="320"/>
                </a:lnTo>
                <a:cubicBezTo>
                  <a:pt x="576" y="311"/>
                  <a:pt x="569" y="304"/>
                  <a:pt x="560" y="301"/>
                </a:cubicBezTo>
                <a:cubicBezTo>
                  <a:pt x="542" y="295"/>
                  <a:pt x="528" y="277"/>
                  <a:pt x="528" y="256"/>
                </a:cubicBezTo>
                <a:cubicBezTo>
                  <a:pt x="528" y="235"/>
                  <a:pt x="542" y="217"/>
                  <a:pt x="560" y="211"/>
                </a:cubicBezTo>
                <a:cubicBezTo>
                  <a:pt x="569" y="208"/>
                  <a:pt x="576" y="201"/>
                  <a:pt x="576" y="192"/>
                </a:cubicBezTo>
                <a:lnTo>
                  <a:pt x="576" y="128"/>
                </a:lnTo>
                <a:cubicBezTo>
                  <a:pt x="576" y="93"/>
                  <a:pt x="547" y="64"/>
                  <a:pt x="512" y="64"/>
                </a:cubicBezTo>
                <a:lnTo>
                  <a:pt x="64" y="64"/>
                </a:lnTo>
                <a:close/>
                <a:moveTo>
                  <a:pt x="112" y="160"/>
                </a:moveTo>
                <a:cubicBezTo>
                  <a:pt x="112" y="142"/>
                  <a:pt x="126" y="128"/>
                  <a:pt x="144" y="128"/>
                </a:cubicBezTo>
                <a:lnTo>
                  <a:pt x="432" y="128"/>
                </a:lnTo>
                <a:cubicBezTo>
                  <a:pt x="450" y="128"/>
                  <a:pt x="464" y="142"/>
                  <a:pt x="464" y="160"/>
                </a:cubicBezTo>
                <a:lnTo>
                  <a:pt x="464" y="352"/>
                </a:lnTo>
                <a:cubicBezTo>
                  <a:pt x="464" y="370"/>
                  <a:pt x="450" y="384"/>
                  <a:pt x="432" y="384"/>
                </a:cubicBezTo>
                <a:lnTo>
                  <a:pt x="144" y="384"/>
                </a:lnTo>
                <a:cubicBezTo>
                  <a:pt x="126" y="384"/>
                  <a:pt x="112" y="370"/>
                  <a:pt x="112" y="352"/>
                </a:cubicBezTo>
                <a:lnTo>
                  <a:pt x="112" y="160"/>
                </a:lnTo>
                <a:close/>
              </a:path>
              <a:path extrusionOk="0" h="512" w="576">
                <a:moveTo>
                  <a:pt x="416" y="336"/>
                </a:moveTo>
                <a:lnTo>
                  <a:pt x="416" y="176"/>
                </a:lnTo>
                <a:lnTo>
                  <a:pt x="160" y="176"/>
                </a:lnTo>
                <a:lnTo>
                  <a:pt x="160" y="336"/>
                </a:lnTo>
                <a:lnTo>
                  <a:pt x="416" y="3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"/>
          <p:cNvSpPr txBox="1"/>
          <p:nvPr/>
        </p:nvSpPr>
        <p:spPr>
          <a:xfrm>
            <a:off x="6502400" y="4622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TICKETING</a:t>
            </a:r>
            <a:endParaRPr b="0" i="0" sz="1700" u="none" cap="none" strike="noStrike"/>
          </a:p>
        </p:txBody>
      </p:sp>
      <p:sp>
        <p:nvSpPr>
          <p:cNvPr id="196" name="Google Shape;196;p9"/>
          <p:cNvSpPr txBox="1"/>
          <p:nvPr/>
        </p:nvSpPr>
        <p:spPr>
          <a:xfrm>
            <a:off x="6502400" y="49530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Ticket sales run through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Ticketmaster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tiered pricing across the 67,700 capacity, built to fill the national stadium on fight night.</a:t>
            </a:r>
            <a:endParaRPr b="0" i="0" sz="1250" u="none" cap="none" strike="noStrike"/>
          </a:p>
        </p:txBody>
      </p:sp>
      <p:sp>
        <p:nvSpPr>
          <p:cNvPr id="197" name="Google Shape;197;p9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9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199" name="Google Shape;19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CONTENT ENGINE</a:t>
            </a:r>
            <a:endParaRPr b="0" i="0" sz="1100" u="none" cap="none" strike="noStrike"/>
          </a:p>
        </p:txBody>
      </p:sp>
      <p:sp>
        <p:nvSpPr>
          <p:cNvPr id="206" name="Google Shape;206;p10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FOUR WEEKS OF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ATTENTION</a:t>
            </a:r>
            <a:endParaRPr b="0" i="0" sz="3000" u="none" cap="none" strike="noStrike"/>
          </a:p>
        </p:txBody>
      </p:sp>
      <p:sp>
        <p:nvSpPr>
          <p:cNvPr id="207" name="Google Shape;207;p10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0"/>
          <p:cNvSpPr/>
          <p:nvPr/>
        </p:nvSpPr>
        <p:spPr>
          <a:xfrm>
            <a:off x="609600" y="2362200"/>
            <a:ext cx="2590800" cy="25400"/>
          </a:xfrm>
          <a:custGeom>
            <a:rect b="b" l="l" r="r" t="t"/>
            <a:pathLst>
              <a:path extrusionOk="0" h="2" w="204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0"/>
          <p:cNvSpPr txBox="1"/>
          <p:nvPr/>
        </p:nvSpPr>
        <p:spPr>
          <a:xfrm>
            <a:off x="609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01</a:t>
            </a:r>
            <a:endParaRPr b="0" i="0" sz="1800" u="none" cap="none" strike="noStrike"/>
          </a:p>
        </p:txBody>
      </p:sp>
      <p:sp>
        <p:nvSpPr>
          <p:cNvPr id="210" name="Google Shape;210;p10"/>
          <p:cNvSpPr txBox="1"/>
          <p:nvPr/>
        </p:nvSpPr>
        <p:spPr>
          <a:xfrm>
            <a:off x="609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WEEK 1</a:t>
            </a:r>
            <a:endParaRPr b="0" i="0" sz="1300" u="none" cap="none" strike="noStrike"/>
          </a:p>
        </p:txBody>
      </p:sp>
      <p:sp>
        <p:nvSpPr>
          <p:cNvPr id="211" name="Google Shape;211;p10"/>
          <p:cNvSpPr txBox="1"/>
          <p:nvPr/>
        </p:nvSpPr>
        <p:spPr>
          <a:xfrm>
            <a:off x="609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Arrivals · camp opening · Rabat destination content</a:t>
            </a:r>
            <a:endParaRPr b="0" i="0" sz="1100" u="none" cap="none" strike="noStrike"/>
          </a:p>
        </p:txBody>
      </p:sp>
      <p:sp>
        <p:nvSpPr>
          <p:cNvPr id="212" name="Google Shape;212;p10"/>
          <p:cNvSpPr/>
          <p:nvPr/>
        </p:nvSpPr>
        <p:spPr>
          <a:xfrm>
            <a:off x="3403600" y="2362200"/>
            <a:ext cx="2590800" cy="25400"/>
          </a:xfrm>
          <a:custGeom>
            <a:rect b="b" l="l" r="r" t="t"/>
            <a:pathLst>
              <a:path extrusionOk="0" h="2" w="204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0"/>
          <p:cNvSpPr txBox="1"/>
          <p:nvPr/>
        </p:nvSpPr>
        <p:spPr>
          <a:xfrm>
            <a:off x="3403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02</a:t>
            </a:r>
            <a:endParaRPr b="0" i="0" sz="1800" u="none" cap="none" strike="noStrike"/>
          </a:p>
        </p:txBody>
      </p:sp>
      <p:sp>
        <p:nvSpPr>
          <p:cNvPr id="214" name="Google Shape;214;p10"/>
          <p:cNvSpPr txBox="1"/>
          <p:nvPr/>
        </p:nvSpPr>
        <p:spPr>
          <a:xfrm>
            <a:off x="3403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WEEK 2</a:t>
            </a:r>
            <a:endParaRPr b="0" i="0" sz="1300" u="none" cap="none" strike="noStrike"/>
          </a:p>
        </p:txBody>
      </p:sp>
      <p:sp>
        <p:nvSpPr>
          <p:cNvPr id="215" name="Google Shape;215;p10"/>
          <p:cNvSpPr txBox="1"/>
          <p:nvPr/>
        </p:nvSpPr>
        <p:spPr>
          <a:xfrm>
            <a:off x="3403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Training stories · athlete profiles · community activations</a:t>
            </a:r>
            <a:endParaRPr b="0" i="0" sz="1100" u="none" cap="none" strike="noStrike"/>
          </a:p>
        </p:txBody>
      </p:sp>
      <p:sp>
        <p:nvSpPr>
          <p:cNvPr id="216" name="Google Shape;216;p10"/>
          <p:cNvSpPr/>
          <p:nvPr/>
        </p:nvSpPr>
        <p:spPr>
          <a:xfrm>
            <a:off x="6197600" y="2362200"/>
            <a:ext cx="2590800" cy="25400"/>
          </a:xfrm>
          <a:custGeom>
            <a:rect b="b" l="l" r="r" t="t"/>
            <a:pathLst>
              <a:path extrusionOk="0" h="2" w="204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0"/>
          <p:cNvSpPr txBox="1"/>
          <p:nvPr/>
        </p:nvSpPr>
        <p:spPr>
          <a:xfrm>
            <a:off x="6197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03</a:t>
            </a:r>
            <a:endParaRPr b="0" i="0" sz="1800" u="none" cap="none" strike="noStrike"/>
          </a:p>
        </p:txBody>
      </p:sp>
      <p:sp>
        <p:nvSpPr>
          <p:cNvPr id="218" name="Google Shape;218;p10"/>
          <p:cNvSpPr txBox="1"/>
          <p:nvPr/>
        </p:nvSpPr>
        <p:spPr>
          <a:xfrm>
            <a:off x="6197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WEEK 3</a:t>
            </a:r>
            <a:endParaRPr b="0" i="0" sz="1300" u="none" cap="none" strike="noStrike"/>
          </a:p>
        </p:txBody>
      </p:sp>
      <p:sp>
        <p:nvSpPr>
          <p:cNvPr id="219" name="Google Shape;219;p10"/>
          <p:cNvSpPr txBox="1"/>
          <p:nvPr/>
        </p:nvSpPr>
        <p:spPr>
          <a:xfrm>
            <a:off x="6197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Media days · face-offs · sponsor content</a:t>
            </a:r>
            <a:endParaRPr b="0" i="0" sz="1100" u="none" cap="none" strike="noStrike"/>
          </a:p>
        </p:txBody>
      </p:sp>
      <p:sp>
        <p:nvSpPr>
          <p:cNvPr id="220" name="Google Shape;220;p10"/>
          <p:cNvSpPr/>
          <p:nvPr/>
        </p:nvSpPr>
        <p:spPr>
          <a:xfrm>
            <a:off x="8991600" y="2362200"/>
            <a:ext cx="2590800" cy="25400"/>
          </a:xfrm>
          <a:custGeom>
            <a:rect b="b" l="l" r="r" t="t"/>
            <a:pathLst>
              <a:path extrusionOk="0" h="2" w="204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0"/>
          <p:cNvSpPr txBox="1"/>
          <p:nvPr/>
        </p:nvSpPr>
        <p:spPr>
          <a:xfrm>
            <a:off x="8991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04</a:t>
            </a:r>
            <a:endParaRPr b="0" i="0" sz="1800" u="none" cap="none" strike="noStrike"/>
          </a:p>
        </p:txBody>
      </p:sp>
      <p:sp>
        <p:nvSpPr>
          <p:cNvPr id="222" name="Google Shape;222;p10"/>
          <p:cNvSpPr txBox="1"/>
          <p:nvPr/>
        </p:nvSpPr>
        <p:spPr>
          <a:xfrm>
            <a:off x="8991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EVENT WEEK</a:t>
            </a:r>
            <a:endParaRPr b="0" i="0" sz="1300" u="none" cap="none" strike="noStrike"/>
          </a:p>
        </p:txBody>
      </p:sp>
      <p:sp>
        <p:nvSpPr>
          <p:cNvPr id="223" name="Google Shape;223;p10"/>
          <p:cNvSpPr txBox="1"/>
          <p:nvPr/>
        </p:nvSpPr>
        <p:spPr>
          <a:xfrm>
            <a:off x="8991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Press conference · weigh-in · fight night · music finale</a:t>
            </a:r>
            <a:endParaRPr b="0" i="0" sz="1100" u="none" cap="none" strike="noStrike"/>
          </a:p>
        </p:txBody>
      </p:sp>
      <p:sp>
        <p:nvSpPr>
          <p:cNvPr id="224" name="Google Shape;224;p10"/>
          <p:cNvSpPr/>
          <p:nvPr/>
        </p:nvSpPr>
        <p:spPr>
          <a:xfrm>
            <a:off x="609600" y="49784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0"/>
          <p:cNvSpPr txBox="1"/>
          <p:nvPr/>
        </p:nvSpPr>
        <p:spPr>
          <a:xfrm>
            <a:off x="609600" y="5207000"/>
            <a:ext cx="10972800" cy="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THE GOVERNMENT OPPORTUNITY: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a four-week camp converts one night into a month-long media and tourism campaign — coordinate tourism imagery, destination messages and cultural content so international coverage markets Morocco as well as the fight.</a:t>
            </a:r>
            <a:endParaRPr b="0" i="0" sz="1250" u="none" cap="none" strike="noStrike"/>
          </a:p>
        </p:txBody>
      </p:sp>
      <p:sp>
        <p:nvSpPr>
          <p:cNvPr id="226" name="Google Shape;226;p10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0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228" name="Google Shape;22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AUDIENCE STRATEGY</a:t>
            </a:r>
            <a:endParaRPr b="0" i="0" sz="1100" u="none" cap="none" strike="noStrike"/>
          </a:p>
        </p:txBody>
      </p:sp>
      <p:sp>
        <p:nvSpPr>
          <p:cNvPr id="235" name="Google Shape;235;p11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FIVE MARKETS.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ONE EVENT.</a:t>
            </a:r>
            <a:endParaRPr b="0" i="0" sz="3000" u="none" cap="none" strike="noStrike"/>
          </a:p>
        </p:txBody>
      </p:sp>
      <p:sp>
        <p:nvSpPr>
          <p:cNvPr id="236" name="Google Shape;236;p11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1"/>
          <p:cNvSpPr/>
          <p:nvPr/>
        </p:nvSpPr>
        <p:spPr>
          <a:xfrm>
            <a:off x="609600" y="2362200"/>
            <a:ext cx="2032000" cy="25400"/>
          </a:xfrm>
          <a:custGeom>
            <a:rect b="b" l="l" r="r" t="t"/>
            <a:pathLst>
              <a:path extrusionOk="0" h="2" w="160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"/>
          <p:cNvSpPr txBox="1"/>
          <p:nvPr/>
        </p:nvSpPr>
        <p:spPr>
          <a:xfrm>
            <a:off x="6096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01</a:t>
            </a:r>
            <a:endParaRPr b="0" i="0" sz="1600" u="none" cap="none" strike="noStrike"/>
          </a:p>
        </p:txBody>
      </p:sp>
      <p:sp>
        <p:nvSpPr>
          <p:cNvPr id="239" name="Google Shape;239;p11"/>
          <p:cNvSpPr txBox="1"/>
          <p:nvPr/>
        </p:nvSpPr>
        <p:spPr>
          <a:xfrm>
            <a:off x="6096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MOROCCO</a:t>
            </a:r>
            <a:endParaRPr b="1" i="0" sz="1300" u="none" cap="none" strike="noStrike">
              <a:solidFill>
                <a:schemeClr val="lt1"/>
              </a:solidFill>
            </a:endParaRPr>
          </a:p>
        </p:txBody>
      </p:sp>
      <p:sp>
        <p:nvSpPr>
          <p:cNvPr id="240" name="Google Shape;240;p11"/>
          <p:cNvSpPr txBox="1"/>
          <p:nvPr/>
        </p:nvSpPr>
        <p:spPr>
          <a:xfrm>
            <a:off x="6096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National sports and music audience — the heart of the 67,700.</a:t>
            </a:r>
            <a:endParaRPr b="0" i="0" sz="1050" u="none" cap="none" strike="noStrike"/>
          </a:p>
        </p:txBody>
      </p:sp>
      <p:sp>
        <p:nvSpPr>
          <p:cNvPr id="241" name="Google Shape;241;p11"/>
          <p:cNvSpPr/>
          <p:nvPr/>
        </p:nvSpPr>
        <p:spPr>
          <a:xfrm>
            <a:off x="2844800" y="2362200"/>
            <a:ext cx="2032000" cy="25400"/>
          </a:xfrm>
          <a:custGeom>
            <a:rect b="b" l="l" r="r" t="t"/>
            <a:pathLst>
              <a:path extrusionOk="0" h="2" w="160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1"/>
          <p:cNvSpPr txBox="1"/>
          <p:nvPr/>
        </p:nvSpPr>
        <p:spPr>
          <a:xfrm>
            <a:off x="28448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02</a:t>
            </a:r>
            <a:endParaRPr b="0" i="0" sz="1600" u="none" cap="none" strike="noStrike"/>
          </a:p>
        </p:txBody>
      </p:sp>
      <p:sp>
        <p:nvSpPr>
          <p:cNvPr id="243" name="Google Shape;243;p11"/>
          <p:cNvSpPr txBox="1"/>
          <p:nvPr/>
        </p:nvSpPr>
        <p:spPr>
          <a:xfrm>
            <a:off x="28448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DIASPORA</a:t>
            </a:r>
            <a:endParaRPr b="1" i="0" sz="1300" u="none" cap="none" strike="noStrike">
              <a:solidFill>
                <a:schemeClr val="lt1"/>
              </a:solidFill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28448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France · Spain · Belgium · Netherlands · UK — flying home for fight night.</a:t>
            </a:r>
            <a:endParaRPr b="0" i="0" sz="1050" u="none" cap="none" strike="noStrike"/>
          </a:p>
        </p:txBody>
      </p:sp>
      <p:sp>
        <p:nvSpPr>
          <p:cNvPr id="245" name="Google Shape;245;p11"/>
          <p:cNvSpPr/>
          <p:nvPr/>
        </p:nvSpPr>
        <p:spPr>
          <a:xfrm>
            <a:off x="5080000" y="2362200"/>
            <a:ext cx="2032000" cy="25400"/>
          </a:xfrm>
          <a:custGeom>
            <a:rect b="b" l="l" r="r" t="t"/>
            <a:pathLst>
              <a:path extrusionOk="0" h="2" w="160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1"/>
          <p:cNvSpPr txBox="1"/>
          <p:nvPr/>
        </p:nvSpPr>
        <p:spPr>
          <a:xfrm>
            <a:off x="50800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03</a:t>
            </a:r>
            <a:endParaRPr b="0" i="0" sz="1600" u="none" cap="none" strike="noStrike"/>
          </a:p>
        </p:txBody>
      </p:sp>
      <p:sp>
        <p:nvSpPr>
          <p:cNvPr id="247" name="Google Shape;247;p11"/>
          <p:cNvSpPr txBox="1"/>
          <p:nvPr/>
        </p:nvSpPr>
        <p:spPr>
          <a:xfrm>
            <a:off x="50800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EUROPE</a:t>
            </a:r>
            <a:endParaRPr b="1" i="0" sz="1300" u="none" cap="none" strike="noStrike">
              <a:solidFill>
                <a:schemeClr val="lt1"/>
              </a:solidFill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50800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Short-haul fight and music fans, hours away by air.</a:t>
            </a:r>
            <a:endParaRPr b="0" i="0" sz="1050" u="none" cap="none" strike="noStrike"/>
          </a:p>
        </p:txBody>
      </p:sp>
      <p:sp>
        <p:nvSpPr>
          <p:cNvPr id="249" name="Google Shape;249;p11"/>
          <p:cNvSpPr/>
          <p:nvPr/>
        </p:nvSpPr>
        <p:spPr>
          <a:xfrm>
            <a:off x="7315200" y="2362200"/>
            <a:ext cx="2032000" cy="25400"/>
          </a:xfrm>
          <a:custGeom>
            <a:rect b="b" l="l" r="r" t="t"/>
            <a:pathLst>
              <a:path extrusionOk="0" h="2" w="160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1"/>
          <p:cNvSpPr txBox="1"/>
          <p:nvPr/>
        </p:nvSpPr>
        <p:spPr>
          <a:xfrm>
            <a:off x="73152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04</a:t>
            </a:r>
            <a:endParaRPr b="0" i="0" sz="1600" u="none" cap="none" strike="noStrike"/>
          </a:p>
        </p:txBody>
      </p:sp>
      <p:sp>
        <p:nvSpPr>
          <p:cNvPr id="251" name="Google Shape;251;p11"/>
          <p:cNvSpPr txBox="1"/>
          <p:nvPr/>
        </p:nvSpPr>
        <p:spPr>
          <a:xfrm>
            <a:off x="73152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GULF</a:t>
            </a:r>
            <a:endParaRPr b="1" i="0" sz="1300" u="none" cap="none" strike="noStrike">
              <a:solidFill>
                <a:schemeClr val="lt1"/>
              </a:solidFill>
            </a:endParaRPr>
          </a:p>
        </p:txBody>
      </p:sp>
      <p:sp>
        <p:nvSpPr>
          <p:cNvPr id="252" name="Google Shape;252;p11"/>
          <p:cNvSpPr txBox="1"/>
          <p:nvPr/>
        </p:nvSpPr>
        <p:spPr>
          <a:xfrm>
            <a:off x="73152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Premium sports-travel audience — hospitality and VIP buyers.</a:t>
            </a:r>
            <a:endParaRPr b="0" i="0" sz="1050" u="none" cap="none" strike="noStrike"/>
          </a:p>
        </p:txBody>
      </p:sp>
      <p:sp>
        <p:nvSpPr>
          <p:cNvPr id="253" name="Google Shape;253;p11"/>
          <p:cNvSpPr/>
          <p:nvPr/>
        </p:nvSpPr>
        <p:spPr>
          <a:xfrm>
            <a:off x="9550400" y="2362200"/>
            <a:ext cx="2032000" cy="25400"/>
          </a:xfrm>
          <a:custGeom>
            <a:rect b="b" l="l" r="r" t="t"/>
            <a:pathLst>
              <a:path extrusionOk="0" h="2" w="160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1"/>
          <p:cNvSpPr txBox="1"/>
          <p:nvPr/>
        </p:nvSpPr>
        <p:spPr>
          <a:xfrm>
            <a:off x="95504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05</a:t>
            </a:r>
            <a:endParaRPr b="0" i="0" sz="1600" u="none" cap="none" strike="noStrike"/>
          </a:p>
        </p:txBody>
      </p:sp>
      <p:sp>
        <p:nvSpPr>
          <p:cNvPr id="255" name="Google Shape;255;p11"/>
          <p:cNvSpPr txBox="1"/>
          <p:nvPr/>
        </p:nvSpPr>
        <p:spPr>
          <a:xfrm>
            <a:off x="95504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chemeClr val="lt1"/>
                </a:solidFill>
                <a:latin typeface="Syncopate"/>
                <a:ea typeface="Syncopate"/>
                <a:cs typeface="Syncopate"/>
                <a:sym typeface="Syncopate"/>
              </a:rPr>
              <a:t>AFRICA</a:t>
            </a:r>
            <a:endParaRPr b="1" i="0" sz="1300" u="none" cap="none" strike="noStrike">
              <a:solidFill>
                <a:schemeClr val="lt1"/>
              </a:solidFill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95504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Regional media and boxing audience across the continent.</a:t>
            </a:r>
            <a:endParaRPr b="0" i="0" sz="1050" u="none" cap="none" strike="noStrike"/>
          </a:p>
        </p:txBody>
      </p:sp>
      <p:sp>
        <p:nvSpPr>
          <p:cNvPr id="257" name="Google Shape;257;p11"/>
          <p:cNvSpPr/>
          <p:nvPr/>
        </p:nvSpPr>
        <p:spPr>
          <a:xfrm>
            <a:off x="609600" y="49022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1"/>
          <p:cNvSpPr txBox="1"/>
          <p:nvPr/>
        </p:nvSpPr>
        <p:spPr>
          <a:xfrm>
            <a:off x="609600" y="5130800"/>
            <a:ext cx="10972800" cy="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THE COMMERCIAL IMPLICATION: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ticketing and media are planned around five distinct customer segments — differentiated ticket bundles, travel packages, language-specific creative, airline partnerships and geo-targeted digital acquisition.</a:t>
            </a:r>
            <a:endParaRPr b="0" i="0" sz="1250" u="none" cap="none" strike="noStrike"/>
          </a:p>
        </p:txBody>
      </p:sp>
      <p:sp>
        <p:nvSpPr>
          <p:cNvPr id="259" name="Google Shape;259;p11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1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261" name="Google Shape;26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70E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2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2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269" name="Google Shape;269;p12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INVESTMENT</a:t>
            </a:r>
            <a:endParaRPr b="0" i="0" sz="1100" u="none" cap="none" strike="noStrike"/>
          </a:p>
        </p:txBody>
      </p:sp>
      <p:sp>
        <p:nvSpPr>
          <p:cNvPr id="270" name="Google Shape;270;p12"/>
          <p:cNvSpPr txBox="1"/>
          <p:nvPr/>
        </p:nvSpPr>
        <p:spPr>
          <a:xfrm>
            <a:off x="609600" y="1193800"/>
            <a:ext cx="10922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A WORLD-CLASS PRODUCTION</a:t>
            </a:r>
            <a:r>
              <a:rPr b="0" i="0" lang="en-US" sz="2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, ON A WORLD-CLASS STAGE</a:t>
            </a:r>
            <a:endParaRPr b="0" i="0" sz="2100" u="none" cap="none" strike="noStrike"/>
          </a:p>
        </p:txBody>
      </p:sp>
      <p:pic>
        <p:nvPicPr>
          <p:cNvPr id="271" name="Google Shape;271;p12"/>
          <p:cNvPicPr preferRelativeResize="0"/>
          <p:nvPr/>
        </p:nvPicPr>
        <p:blipFill rotWithShape="1">
          <a:blip r:embed="rId3">
            <a:alphaModFix/>
          </a:blip>
          <a:srcRect b="0" l="14115" r="14115" t="0"/>
          <a:stretch/>
        </p:blipFill>
        <p:spPr>
          <a:xfrm>
            <a:off x="609600" y="2006600"/>
            <a:ext cx="5080000" cy="31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2"/>
          <p:cNvSpPr txBox="1"/>
          <p:nvPr/>
        </p:nvSpPr>
        <p:spPr>
          <a:xfrm>
            <a:off x="609600" y="5283200"/>
            <a:ext cx="508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PRINCE MOULAY ABDELLAH STADIUM · RABAT</a:t>
            </a:r>
            <a:endParaRPr b="0" i="0" sz="800" u="none" cap="none" strike="noStrike"/>
          </a:p>
        </p:txBody>
      </p:sp>
      <p:sp>
        <p:nvSpPr>
          <p:cNvPr id="273" name="Google Shape;273;p12"/>
          <p:cNvSpPr txBox="1"/>
          <p:nvPr/>
        </p:nvSpPr>
        <p:spPr>
          <a:xfrm>
            <a:off x="609600" y="55880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Every element of the show is delivered by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Elite Sports Promotions and the Marita Group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the Kingdom provides the stage, we bring the world.</a:t>
            </a:r>
            <a:endParaRPr b="0" i="0" sz="1250" u="none" cap="none" strike="noStrike"/>
          </a:p>
        </p:txBody>
      </p:sp>
      <p:sp>
        <p:nvSpPr>
          <p:cNvPr id="274" name="Google Shape;274;p12"/>
          <p:cNvSpPr/>
          <p:nvPr/>
        </p:nvSpPr>
        <p:spPr>
          <a:xfrm>
            <a:off x="6197600" y="2133600"/>
            <a:ext cx="5384800" cy="12700"/>
          </a:xfrm>
          <a:custGeom>
            <a:rect b="b" l="l" r="r" t="t"/>
            <a:pathLst>
              <a:path extrusionOk="0" h="1" w="424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2"/>
          <p:cNvSpPr txBox="1"/>
          <p:nvPr/>
        </p:nvSpPr>
        <p:spPr>
          <a:xfrm>
            <a:off x="6197600" y="226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WORLD-CLASS FIGHT CARD</a:t>
            </a:r>
            <a:endParaRPr b="0" i="0" sz="1800" u="none" cap="none" strike="noStrike"/>
          </a:p>
        </p:txBody>
      </p:sp>
      <p:sp>
        <p:nvSpPr>
          <p:cNvPr id="276" name="Google Shape;276;p12"/>
          <p:cNvSpPr txBox="1"/>
          <p:nvPr/>
        </p:nvSpPr>
        <p:spPr>
          <a:xfrm>
            <a:off x="6197600" y="2590800"/>
            <a:ext cx="538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Headline main event · two co-main fights · PRO 3 launch — six 50-50 fights · four-fight undercard</a:t>
            </a:r>
            <a:endParaRPr b="0" i="0" sz="1200" u="none" cap="none" strike="noStrike"/>
          </a:p>
        </p:txBody>
      </p:sp>
      <p:sp>
        <p:nvSpPr>
          <p:cNvPr id="277" name="Google Shape;277;p12"/>
          <p:cNvSpPr/>
          <p:nvPr/>
        </p:nvSpPr>
        <p:spPr>
          <a:xfrm>
            <a:off x="6197600" y="3403600"/>
            <a:ext cx="5384800" cy="12700"/>
          </a:xfrm>
          <a:custGeom>
            <a:rect b="b" l="l" r="r" t="t"/>
            <a:pathLst>
              <a:path extrusionOk="0" h="1" w="424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cap="flat" cmpd="sng" w="25400">
            <a:solidFill>
              <a:srgbClr val="6E8E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2"/>
          <p:cNvSpPr txBox="1"/>
          <p:nvPr/>
        </p:nvSpPr>
        <p:spPr>
          <a:xfrm>
            <a:off x="6197600" y="353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MUSIC</a:t>
            </a:r>
            <a:endParaRPr b="0" i="0" sz="1800" u="none" cap="none" strike="noStrike"/>
          </a:p>
        </p:txBody>
      </p:sp>
      <p:sp>
        <p:nvSpPr>
          <p:cNvPr id="279" name="Google Shape;279;p12"/>
          <p:cNvSpPr txBox="1"/>
          <p:nvPr/>
        </p:nvSpPr>
        <p:spPr>
          <a:xfrm>
            <a:off x="6197600" y="3860800"/>
            <a:ext cx="538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Headline artist Robbie Williams · celebrity DJ Charlotte de Witte — a full stadium concert around the fights</a:t>
            </a:r>
            <a:endParaRPr b="0" i="0" sz="1200" u="none" cap="none" strike="noStrike"/>
          </a:p>
        </p:txBody>
      </p:sp>
      <p:sp>
        <p:nvSpPr>
          <p:cNvPr id="280" name="Google Shape;280;p12"/>
          <p:cNvSpPr/>
          <p:nvPr/>
        </p:nvSpPr>
        <p:spPr>
          <a:xfrm>
            <a:off x="6197600" y="4673600"/>
            <a:ext cx="5384800" cy="12700"/>
          </a:xfrm>
          <a:custGeom>
            <a:rect b="b" l="l" r="r" t="t"/>
            <a:pathLst>
              <a:path extrusionOk="0" h="1" w="424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2"/>
          <p:cNvSpPr txBox="1"/>
          <p:nvPr/>
        </p:nvSpPr>
        <p:spPr>
          <a:xfrm>
            <a:off x="6197600" y="480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PRODUCTION &amp; DELIVERY</a:t>
            </a:r>
            <a:endParaRPr b="0" i="0" sz="1800" u="none" cap="none" strike="noStrike"/>
          </a:p>
        </p:txBody>
      </p:sp>
      <p:sp>
        <p:nvSpPr>
          <p:cNvPr id="282" name="Google Shape;282;p12"/>
          <p:cNvSpPr txBox="1"/>
          <p:nvPr/>
        </p:nvSpPr>
        <p:spPr>
          <a:xfrm>
            <a:off x="6197600" y="5130800"/>
            <a:ext cx="5384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Show management &amp; production · 200 hotel rooms for seven nights · 200 return flights · four-week on-site fight camp · marketing · officials, medics &amp; ring</a:t>
            </a:r>
            <a:endParaRPr b="0" i="0" sz="1200" u="none" cap="none" strike="noStrike"/>
          </a:p>
        </p:txBody>
      </p:sp>
      <p:sp>
        <p:nvSpPr>
          <p:cNvPr id="283" name="Google Shape;283;p12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2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sp>
        <p:nvSpPr>
          <p:cNvPr id="285" name="Google Shape;285;p12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DETAILED FINANCIALS AVAILABLE TO GOVERNMENT PARTNERS ON REQUEST</a:t>
            </a:r>
            <a:endParaRPr b="0" i="0" sz="800" u="none" cap="none" strike="noStrike"/>
          </a:p>
        </p:txBody>
      </p:sp>
      <p:pic>
        <p:nvPicPr>
          <p:cNvPr id="286" name="Google Shape;28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070E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3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3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294" name="Google Shape;294;p13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OPPORTUNITY</a:t>
            </a:r>
            <a:endParaRPr b="0" i="0" sz="1100" u="none" cap="none" strike="noStrike"/>
          </a:p>
        </p:txBody>
      </p:sp>
      <p:sp>
        <p:nvSpPr>
          <p:cNvPr id="295" name="Google Shape;295;p13"/>
          <p:cNvSpPr txBox="1"/>
          <p:nvPr/>
        </p:nvSpPr>
        <p:spPr>
          <a:xfrm>
            <a:off x="609600" y="1193800"/>
            <a:ext cx="10922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A </a:t>
            </a:r>
            <a:r>
              <a:rPr b="1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HUGE</a:t>
            </a: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 FINANCIAL OPPORTUNITY</a:t>
            </a:r>
            <a:endParaRPr b="0" i="0" sz="3000" u="none" cap="none" strike="noStrike"/>
          </a:p>
        </p:txBody>
      </p:sp>
      <p:sp>
        <p:nvSpPr>
          <p:cNvPr id="296" name="Google Shape;296;p13"/>
          <p:cNvSpPr txBox="1"/>
          <p:nvPr/>
        </p:nvSpPr>
        <p:spPr>
          <a:xfrm>
            <a:off x="609600" y="19812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BOX OFFICE — VIA TICKETMASTER</a:t>
            </a:r>
            <a:endParaRPr b="0" i="0" sz="1800" u="none" cap="none" strike="noStrike"/>
          </a:p>
        </p:txBody>
      </p:sp>
      <p:sp>
        <p:nvSpPr>
          <p:cNvPr id="297" name="Google Shape;297;p13"/>
          <p:cNvSpPr txBox="1"/>
          <p:nvPr/>
        </p:nvSpPr>
        <p:spPr>
          <a:xfrm>
            <a:off x="609600" y="2413000"/>
            <a:ext cx="5080000" cy="2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Tiered ticketing across the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67,700-seat national stadium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from accessible general admission to premium ringside — drives a massive one-night box office.</a:t>
            </a:r>
            <a:endParaRPr b="0" i="0" sz="125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Ticketmaster distribution gives the show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full digital reach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at home and across Europe, the Gulf and the Moroccan diaspora.</a:t>
            </a:r>
            <a:endParaRPr b="0" i="0" sz="125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A sell-out crowd means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massive tourist income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packed hotels, restaurants and transport across Rabat.</a:t>
            </a:r>
            <a:endParaRPr b="0" i="0" sz="1250" u="none" cap="none" strike="noStrike"/>
          </a:p>
        </p:txBody>
      </p:sp>
      <p:sp>
        <p:nvSpPr>
          <p:cNvPr id="298" name="Google Shape;298;p13"/>
          <p:cNvSpPr/>
          <p:nvPr/>
        </p:nvSpPr>
        <p:spPr>
          <a:xfrm>
            <a:off x="6096000" y="1981200"/>
            <a:ext cx="12700" cy="3683000"/>
          </a:xfrm>
          <a:custGeom>
            <a:rect b="b" l="l" r="r" t="t"/>
            <a:pathLst>
              <a:path extrusionOk="0" h="290" w="1">
                <a:moveTo>
                  <a:pt x="0" y="0"/>
                </a:moveTo>
                <a:lnTo>
                  <a:pt x="0" y="29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3"/>
          <p:cNvSpPr txBox="1"/>
          <p:nvPr/>
        </p:nvSpPr>
        <p:spPr>
          <a:xfrm>
            <a:off x="6502400" y="19812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SPONSORSHIP — LOCAL BUSINESS</a:t>
            </a:r>
            <a:endParaRPr b="0" i="0" sz="1800" u="none" cap="none" strike="noStrike"/>
          </a:p>
        </p:txBody>
      </p:sp>
      <p:sp>
        <p:nvSpPr>
          <p:cNvPr id="300" name="Google Shape;300;p13"/>
          <p:cNvSpPr txBox="1"/>
          <p:nvPr/>
        </p:nvSpPr>
        <p:spPr>
          <a:xfrm>
            <a:off x="6502400" y="24130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Morocco's leading companies join the night — a </a:t>
            </a: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lucrative chance for local businesses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to stand in front of a stadium of 67,700 and a global broadcast audience.</a:t>
            </a:r>
            <a:endParaRPr b="0" i="0" sz="1250" u="none" cap="none" strike="noStrike"/>
          </a:p>
        </p:txBody>
      </p:sp>
      <p:graphicFrame>
        <p:nvGraphicFramePr>
          <p:cNvPr id="301" name="Google Shape;301;p13"/>
          <p:cNvGraphicFramePr/>
          <p:nvPr/>
        </p:nvGraphicFramePr>
        <p:xfrm>
          <a:off x="6502400" y="330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{DDCF9F34-3676-42C3-9624-1008EA0F0A46}</a:tableStyleId>
              </a:tblPr>
              <a:tblGrid>
                <a:gridCol w="2794000"/>
                <a:gridCol w="2286000"/>
              </a:tblGrid>
              <a:tr h="330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TARGET PARTNER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SECTOR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Marita Group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Co-promoter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Maroc Telecom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Telecoms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Attijariwafa Bank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Banking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OCP Group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Industry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50">
                          <a:solidFill>
                            <a:srgbClr val="FFFF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Marsa Maroc · Managem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50">
                          <a:solidFill>
                            <a:srgbClr val="C3CADB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Ports · Mining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2" name="Google Shape;302;p13"/>
          <p:cNvSpPr/>
          <p:nvPr/>
        </p:nvSpPr>
        <p:spPr>
          <a:xfrm>
            <a:off x="609600" y="58674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13"/>
          <p:cNvSpPr txBox="1"/>
          <p:nvPr/>
        </p:nvSpPr>
        <p:spPr>
          <a:xfrm>
            <a:off x="609600" y="5994400"/>
            <a:ext cx="10972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Massive tourist income. A lucrative platform for local business. </a:t>
            </a:r>
            <a:r>
              <a:rPr b="0" i="0" lang="en-US" sz="1250" u="none" cap="none" strike="noStrike">
                <a:solidFill>
                  <a:srgbClr val="6E8EFF"/>
                </a:solidFill>
                <a:latin typeface="Liter"/>
                <a:ea typeface="Liter"/>
                <a:cs typeface="Liter"/>
                <a:sym typeface="Liter"/>
              </a:rPr>
              <a:t>A city showcased to millions around the world.</a:t>
            </a:r>
            <a:endParaRPr b="0" i="0" sz="1250" u="none" cap="none" strike="noStrike"/>
          </a:p>
        </p:txBody>
      </p:sp>
      <p:sp>
        <p:nvSpPr>
          <p:cNvPr id="304" name="Google Shape;304;p13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3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sp>
        <p:nvSpPr>
          <p:cNvPr id="306" name="Google Shape;306;p13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DETAILED FINANCIALS AVAILABLE TO GOVERNMENT PARTNERS ON REQUEST</a:t>
            </a:r>
            <a:endParaRPr b="0" i="0" sz="800" u="none" cap="none" strike="noStrike"/>
          </a:p>
        </p:txBody>
      </p:sp>
      <p:pic>
        <p:nvPicPr>
          <p:cNvPr id="307" name="Google Shape;30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ECONOMIC IMPACT</a:t>
            </a:r>
            <a:endParaRPr b="0" i="0" sz="1100" u="none" cap="none" strike="noStrike"/>
          </a:p>
        </p:txBody>
      </p:sp>
      <p:sp>
        <p:nvSpPr>
          <p:cNvPr id="314" name="Google Shape;314;p14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AN IMPACT MODEL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BUILT FOR AUDIT</a:t>
            </a:r>
            <a:endParaRPr b="0" i="0" sz="3000" u="none" cap="none" strike="noStrike"/>
          </a:p>
        </p:txBody>
      </p:sp>
      <p:sp>
        <p:nvSpPr>
          <p:cNvPr id="315" name="Google Shape;315;p14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p14"/>
          <p:cNvSpPr txBox="1"/>
          <p:nvPr/>
        </p:nvSpPr>
        <p:spPr>
          <a:xfrm>
            <a:off x="609600" y="22606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DIRECT</a:t>
            </a:r>
            <a:endParaRPr b="0" i="0" sz="1700" u="none" cap="none" strike="noStrike"/>
          </a:p>
        </p:txBody>
      </p:sp>
      <p:sp>
        <p:nvSpPr>
          <p:cNvPr id="317" name="Google Shape;317;p14"/>
          <p:cNvSpPr/>
          <p:nvPr/>
        </p:nvSpPr>
        <p:spPr>
          <a:xfrm>
            <a:off x="609600" y="2590800"/>
            <a:ext cx="5207000" cy="25400"/>
          </a:xfrm>
          <a:custGeom>
            <a:rect b="b" l="l" r="r" t="t"/>
            <a:pathLst>
              <a:path extrusionOk="0" h="2" w="410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14"/>
          <p:cNvSpPr txBox="1"/>
          <p:nvPr/>
        </p:nvSpPr>
        <p:spPr>
          <a:xfrm>
            <a:off x="609600" y="27686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Visitor spend · local event procurement · local payroll · transport and hospitality.</a:t>
            </a:r>
            <a:endParaRPr b="0" i="0" sz="1200" u="none" cap="none" strike="noStrike"/>
          </a:p>
        </p:txBody>
      </p:sp>
      <p:sp>
        <p:nvSpPr>
          <p:cNvPr id="319" name="Google Shape;319;p14"/>
          <p:cNvSpPr txBox="1"/>
          <p:nvPr/>
        </p:nvSpPr>
        <p:spPr>
          <a:xfrm>
            <a:off x="6375400" y="22606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INDIRECT</a:t>
            </a:r>
            <a:endParaRPr b="0" i="0" sz="1700" u="none" cap="none" strike="noStrike"/>
          </a:p>
        </p:txBody>
      </p:sp>
      <p:sp>
        <p:nvSpPr>
          <p:cNvPr id="320" name="Google Shape;320;p14"/>
          <p:cNvSpPr/>
          <p:nvPr/>
        </p:nvSpPr>
        <p:spPr>
          <a:xfrm>
            <a:off x="6375400" y="2590800"/>
            <a:ext cx="5207000" cy="25400"/>
          </a:xfrm>
          <a:custGeom>
            <a:rect b="b" l="l" r="r" t="t"/>
            <a:pathLst>
              <a:path extrusionOk="0" h="2" w="410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14"/>
          <p:cNvSpPr txBox="1"/>
          <p:nvPr/>
        </p:nvSpPr>
        <p:spPr>
          <a:xfrm>
            <a:off x="6375400" y="27686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Supplier purchases · subcontracting · local business inputs across the delivery chain.</a:t>
            </a:r>
            <a:endParaRPr b="0" i="0" sz="1200" u="none" cap="none" strike="noStrike"/>
          </a:p>
        </p:txBody>
      </p:sp>
      <p:sp>
        <p:nvSpPr>
          <p:cNvPr id="322" name="Google Shape;322;p14"/>
          <p:cNvSpPr txBox="1"/>
          <p:nvPr/>
        </p:nvSpPr>
        <p:spPr>
          <a:xfrm>
            <a:off x="609600" y="41910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INDUCED</a:t>
            </a:r>
            <a:endParaRPr b="0" i="0" sz="1700" u="none" cap="none" strike="noStrike"/>
          </a:p>
        </p:txBody>
      </p:sp>
      <p:sp>
        <p:nvSpPr>
          <p:cNvPr id="323" name="Google Shape;323;p14"/>
          <p:cNvSpPr/>
          <p:nvPr/>
        </p:nvSpPr>
        <p:spPr>
          <a:xfrm>
            <a:off x="609600" y="4521200"/>
            <a:ext cx="5207000" cy="25400"/>
          </a:xfrm>
          <a:custGeom>
            <a:rect b="b" l="l" r="r" t="t"/>
            <a:pathLst>
              <a:path extrusionOk="0" h="2" w="410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14"/>
          <p:cNvSpPr txBox="1"/>
          <p:nvPr/>
        </p:nvSpPr>
        <p:spPr>
          <a:xfrm>
            <a:off x="609600" y="46990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Household re-spend from wages and supplier income generated by the event.</a:t>
            </a:r>
            <a:endParaRPr b="0" i="0" sz="1200" u="none" cap="none" strike="noStrike"/>
          </a:p>
        </p:txBody>
      </p:sp>
      <p:sp>
        <p:nvSpPr>
          <p:cNvPr id="325" name="Google Shape;325;p14"/>
          <p:cNvSpPr txBox="1"/>
          <p:nvPr/>
        </p:nvSpPr>
        <p:spPr>
          <a:xfrm>
            <a:off x="6375400" y="41910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MEDIA VALUE</a:t>
            </a:r>
            <a:endParaRPr b="0" i="0" sz="1700" u="none" cap="none" strike="noStrike"/>
          </a:p>
        </p:txBody>
      </p:sp>
      <p:sp>
        <p:nvSpPr>
          <p:cNvPr id="326" name="Google Shape;326;p14"/>
          <p:cNvSpPr/>
          <p:nvPr/>
        </p:nvSpPr>
        <p:spPr>
          <a:xfrm>
            <a:off x="6375400" y="4521200"/>
            <a:ext cx="5207000" cy="25400"/>
          </a:xfrm>
          <a:custGeom>
            <a:rect b="b" l="l" r="r" t="t"/>
            <a:pathLst>
              <a:path extrusionOk="0" h="2" w="410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cap="flat" cmpd="sng" w="25400">
            <a:solidFill>
              <a:srgbClr val="6E8E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14"/>
          <p:cNvSpPr txBox="1"/>
          <p:nvPr/>
        </p:nvSpPr>
        <p:spPr>
          <a:xfrm>
            <a:off x="6375400" y="46990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Destination exposure · brand integrations · earned media — reported separately.</a:t>
            </a:r>
            <a:endParaRPr b="0" i="0" sz="1200" u="none" cap="none" strike="noStrike"/>
          </a:p>
        </p:txBody>
      </p:sp>
      <p:sp>
        <p:nvSpPr>
          <p:cNvPr id="328" name="Google Shape;328;p14"/>
          <p:cNvSpPr txBox="1"/>
          <p:nvPr/>
        </p:nvSpPr>
        <p:spPr>
          <a:xfrm>
            <a:off x="609600" y="6070600"/>
            <a:ext cx="109728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MEDIA VALUE IS REPORTED SEPARATELY FROM GDP-STYLE ECONOMIC IMPACT — NO DOUBLE COUNTING.</a:t>
            </a:r>
            <a:endParaRPr b="0" i="0" sz="800" u="none" cap="none" strike="noStrike"/>
          </a:p>
        </p:txBody>
      </p:sp>
      <p:sp>
        <p:nvSpPr>
          <p:cNvPr id="329" name="Google Shape;329;p14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14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331" name="Google Shape;33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5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MEASUREMENT &amp; ACCOUNTABILITY</a:t>
            </a:r>
            <a:endParaRPr b="0" i="0" sz="1100" u="none" cap="none" strike="noStrike"/>
          </a:p>
        </p:txBody>
      </p:sp>
      <p:sp>
        <p:nvSpPr>
          <p:cNvPr id="338" name="Google Shape;338;p15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EVERY OUTPUT,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MEASURED</a:t>
            </a:r>
            <a:endParaRPr b="0" i="0" sz="3000" u="none" cap="none" strike="noStrike"/>
          </a:p>
        </p:txBody>
      </p:sp>
      <p:sp>
        <p:nvSpPr>
          <p:cNvPr id="339" name="Google Shape;339;p15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15"/>
          <p:cNvSpPr txBox="1"/>
          <p:nvPr/>
        </p:nvSpPr>
        <p:spPr>
          <a:xfrm>
            <a:off x="609600" y="2057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Every element of public support maps to a measurable output, an agreed method and a reporting date.</a:t>
            </a:r>
            <a:endParaRPr b="0" i="0" sz="1250" u="none" cap="none" strike="noStrike"/>
          </a:p>
        </p:txBody>
      </p:sp>
      <p:graphicFrame>
        <p:nvGraphicFramePr>
          <p:cNvPr id="341" name="Google Shape;341;p15"/>
          <p:cNvGraphicFramePr/>
          <p:nvPr/>
        </p:nvGraphicFramePr>
        <p:xfrm>
          <a:off x="609600" y="2641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{DDCF9F34-3676-42C3-9624-1008EA0F0A46}</a:tableStyleId>
              </a:tblPr>
              <a:tblGrid>
                <a:gridCol w="3730750"/>
                <a:gridCol w="4608575"/>
                <a:gridCol w="2633475"/>
              </a:tblGrid>
              <a:tr h="44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METRIC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METHOD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TIMING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International visitors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Ticket postcode/country + survey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Post-event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Visitor nights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Hotel/package data + survey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Post-event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Local procurement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Supplier ledger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30 days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Local jobs/roles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Payroll &amp; contractor records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30 days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Broadcast reach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Broadcaster/platform reports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30–60 days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Digital reach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Platform analytics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7–30 days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3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Tax / fee receipts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Relevant authority data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Post-event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2" name="Google Shape;342;p15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15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344" name="Google Shape;34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6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EMPLOYMENT &amp; PROCUREMENT</a:t>
            </a:r>
            <a:endParaRPr b="0" i="0" sz="1100" u="none" cap="none" strike="noStrike"/>
          </a:p>
        </p:txBody>
      </p:sp>
      <p:sp>
        <p:nvSpPr>
          <p:cNvPr id="351" name="Google Shape;351;p16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KEEPING EVENT SPEND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IN MOROCCO</a:t>
            </a:r>
            <a:endParaRPr b="0" i="0" sz="3000" u="none" cap="none" strike="noStrike"/>
          </a:p>
        </p:txBody>
      </p:sp>
      <p:sp>
        <p:nvSpPr>
          <p:cNvPr id="352" name="Google Shape;352;p16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16"/>
          <p:cNvSpPr txBox="1"/>
          <p:nvPr/>
        </p:nvSpPr>
        <p:spPr>
          <a:xfrm>
            <a:off x="6096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01</a:t>
            </a:r>
            <a:endParaRPr b="1" i="0" sz="1900" u="none" cap="none" strike="noStrike">
              <a:solidFill>
                <a:srgbClr val="2E5BFF"/>
              </a:solidFill>
            </a:endParaRPr>
          </a:p>
        </p:txBody>
      </p:sp>
      <p:sp>
        <p:nvSpPr>
          <p:cNvPr id="354" name="Google Shape;354;p16"/>
          <p:cNvSpPr txBox="1"/>
          <p:nvPr/>
        </p:nvSpPr>
        <p:spPr>
          <a:xfrm>
            <a:off x="12192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PRODUCTION</a:t>
            </a:r>
            <a:endParaRPr b="1" i="0" sz="1600" u="none" cap="none" strike="noStrike">
              <a:solidFill>
                <a:srgbClr val="2E5BFF"/>
              </a:solidFill>
            </a:endParaRPr>
          </a:p>
        </p:txBody>
      </p:sp>
      <p:sp>
        <p:nvSpPr>
          <p:cNvPr id="355" name="Google Shape;355;p16"/>
          <p:cNvSpPr txBox="1"/>
          <p:nvPr/>
        </p:nvSpPr>
        <p:spPr>
          <a:xfrm>
            <a:off x="12192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chemeClr val="lt1"/>
                </a:solidFill>
                <a:latin typeface="Liter"/>
                <a:ea typeface="Liter"/>
                <a:cs typeface="Liter"/>
                <a:sym typeface="Liter"/>
              </a:rPr>
              <a:t>Staging · lighting · sound · filming</a:t>
            </a:r>
            <a:endParaRPr b="0" i="0" u="none" cap="none" strike="noStrike">
              <a:solidFill>
                <a:schemeClr val="lt1"/>
              </a:solidFill>
            </a:endParaRPr>
          </a:p>
        </p:txBody>
      </p:sp>
      <p:sp>
        <p:nvSpPr>
          <p:cNvPr id="356" name="Google Shape;356;p16"/>
          <p:cNvSpPr txBox="1"/>
          <p:nvPr/>
        </p:nvSpPr>
        <p:spPr>
          <a:xfrm>
            <a:off x="43942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02</a:t>
            </a:r>
            <a:endParaRPr b="1" i="0" sz="1900" u="none" cap="none" strike="noStrike">
              <a:solidFill>
                <a:srgbClr val="2E5BFF"/>
              </a:solidFill>
            </a:endParaRPr>
          </a:p>
        </p:txBody>
      </p:sp>
      <p:sp>
        <p:nvSpPr>
          <p:cNvPr id="357" name="Google Shape;357;p16"/>
          <p:cNvSpPr txBox="1"/>
          <p:nvPr/>
        </p:nvSpPr>
        <p:spPr>
          <a:xfrm>
            <a:off x="50038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HOSPITALITY</a:t>
            </a:r>
            <a:endParaRPr b="1" i="0" sz="1600" u="none" cap="none" strike="noStrike">
              <a:solidFill>
                <a:srgbClr val="2E5BFF"/>
              </a:solidFill>
            </a:endParaRPr>
          </a:p>
        </p:txBody>
      </p:sp>
      <p:sp>
        <p:nvSpPr>
          <p:cNvPr id="358" name="Google Shape;358;p16"/>
          <p:cNvSpPr txBox="1"/>
          <p:nvPr/>
        </p:nvSpPr>
        <p:spPr>
          <a:xfrm>
            <a:off x="50038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chemeClr val="lt1"/>
                </a:solidFill>
                <a:latin typeface="Liter"/>
                <a:ea typeface="Liter"/>
                <a:cs typeface="Liter"/>
                <a:sym typeface="Liter"/>
              </a:rPr>
              <a:t>Hotels · catering · venue services</a:t>
            </a:r>
            <a:endParaRPr b="0" i="0" u="none" cap="none" strike="noStrike">
              <a:solidFill>
                <a:schemeClr val="lt1"/>
              </a:solidFill>
            </a:endParaRPr>
          </a:p>
        </p:txBody>
      </p:sp>
      <p:sp>
        <p:nvSpPr>
          <p:cNvPr id="359" name="Google Shape;359;p16"/>
          <p:cNvSpPr txBox="1"/>
          <p:nvPr/>
        </p:nvSpPr>
        <p:spPr>
          <a:xfrm>
            <a:off x="81788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03</a:t>
            </a:r>
            <a:endParaRPr b="1" i="0" sz="1900" u="none" cap="none" strike="noStrike">
              <a:solidFill>
                <a:srgbClr val="2E5BFF"/>
              </a:solidFill>
            </a:endParaRPr>
          </a:p>
        </p:txBody>
      </p:sp>
      <p:sp>
        <p:nvSpPr>
          <p:cNvPr id="360" name="Google Shape;360;p16"/>
          <p:cNvSpPr txBox="1"/>
          <p:nvPr/>
        </p:nvSpPr>
        <p:spPr>
          <a:xfrm>
            <a:off x="87884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MOBILITY</a:t>
            </a:r>
            <a:endParaRPr b="1" i="0" sz="1600" u="none" cap="none" strike="noStrike">
              <a:solidFill>
                <a:srgbClr val="2E5BFF"/>
              </a:solidFill>
            </a:endParaRPr>
          </a:p>
        </p:txBody>
      </p:sp>
      <p:sp>
        <p:nvSpPr>
          <p:cNvPr id="361" name="Google Shape;361;p16"/>
          <p:cNvSpPr txBox="1"/>
          <p:nvPr/>
        </p:nvSpPr>
        <p:spPr>
          <a:xfrm>
            <a:off x="87884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chemeClr val="lt1"/>
                </a:solidFill>
                <a:latin typeface="Liter"/>
                <a:ea typeface="Liter"/>
                <a:cs typeface="Liter"/>
                <a:sym typeface="Liter"/>
              </a:rPr>
              <a:t>Transfers · drivers · freight · local logistics</a:t>
            </a:r>
            <a:endParaRPr b="0" i="0" u="none" cap="none" strike="noStrike">
              <a:solidFill>
                <a:schemeClr val="lt1"/>
              </a:solidFill>
            </a:endParaRPr>
          </a:p>
        </p:txBody>
      </p:sp>
      <p:sp>
        <p:nvSpPr>
          <p:cNvPr id="362" name="Google Shape;362;p16"/>
          <p:cNvSpPr txBox="1"/>
          <p:nvPr/>
        </p:nvSpPr>
        <p:spPr>
          <a:xfrm>
            <a:off x="6096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04</a:t>
            </a:r>
            <a:endParaRPr b="1" i="0" sz="1900" u="none" cap="none" strike="noStrike">
              <a:solidFill>
                <a:srgbClr val="2E5BFF"/>
              </a:solidFill>
            </a:endParaRPr>
          </a:p>
        </p:txBody>
      </p:sp>
      <p:sp>
        <p:nvSpPr>
          <p:cNvPr id="363" name="Google Shape;363;p16"/>
          <p:cNvSpPr txBox="1"/>
          <p:nvPr/>
        </p:nvSpPr>
        <p:spPr>
          <a:xfrm>
            <a:off x="12192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SECURITY</a:t>
            </a:r>
            <a:endParaRPr b="1" i="0" sz="1600" u="none" cap="none" strike="noStrike">
              <a:solidFill>
                <a:srgbClr val="2E5BFF"/>
              </a:solidFill>
            </a:endParaRPr>
          </a:p>
        </p:txBody>
      </p:sp>
      <p:sp>
        <p:nvSpPr>
          <p:cNvPr id="364" name="Google Shape;364;p16"/>
          <p:cNvSpPr txBox="1"/>
          <p:nvPr/>
        </p:nvSpPr>
        <p:spPr>
          <a:xfrm>
            <a:off x="12192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chemeClr val="lt1"/>
                </a:solidFill>
                <a:latin typeface="Liter"/>
                <a:ea typeface="Liter"/>
                <a:cs typeface="Liter"/>
                <a:sym typeface="Liter"/>
              </a:rPr>
              <a:t>Stewarding · traffic · public-order coordination</a:t>
            </a:r>
            <a:endParaRPr b="0" i="0" u="none" cap="none" strike="noStrike">
              <a:solidFill>
                <a:schemeClr val="lt1"/>
              </a:solidFill>
            </a:endParaRPr>
          </a:p>
        </p:txBody>
      </p:sp>
      <p:sp>
        <p:nvSpPr>
          <p:cNvPr id="365" name="Google Shape;365;p16"/>
          <p:cNvSpPr txBox="1"/>
          <p:nvPr/>
        </p:nvSpPr>
        <p:spPr>
          <a:xfrm>
            <a:off x="43942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05</a:t>
            </a:r>
            <a:endParaRPr b="1" i="0" sz="1900" u="none" cap="none" strike="noStrike">
              <a:solidFill>
                <a:srgbClr val="2E5BFF"/>
              </a:solidFill>
            </a:endParaRPr>
          </a:p>
        </p:txBody>
      </p:sp>
      <p:sp>
        <p:nvSpPr>
          <p:cNvPr id="366" name="Google Shape;366;p16"/>
          <p:cNvSpPr txBox="1"/>
          <p:nvPr/>
        </p:nvSpPr>
        <p:spPr>
          <a:xfrm>
            <a:off x="50038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MARKETING</a:t>
            </a:r>
            <a:endParaRPr b="1" i="0" sz="1600" u="none" cap="none" strike="noStrike">
              <a:solidFill>
                <a:srgbClr val="2E5BFF"/>
              </a:solidFill>
            </a:endParaRPr>
          </a:p>
        </p:txBody>
      </p:sp>
      <p:sp>
        <p:nvSpPr>
          <p:cNvPr id="367" name="Google Shape;367;p16"/>
          <p:cNvSpPr txBox="1"/>
          <p:nvPr/>
        </p:nvSpPr>
        <p:spPr>
          <a:xfrm>
            <a:off x="50038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chemeClr val="lt1"/>
                </a:solidFill>
                <a:latin typeface="Liter"/>
                <a:ea typeface="Liter"/>
                <a:cs typeface="Liter"/>
                <a:sym typeface="Liter"/>
              </a:rPr>
              <a:t>Creative · media buying · PR · creators</a:t>
            </a:r>
            <a:endParaRPr b="0" i="0" u="none" cap="none" strike="noStrike">
              <a:solidFill>
                <a:schemeClr val="lt1"/>
              </a:solidFill>
            </a:endParaRPr>
          </a:p>
        </p:txBody>
      </p:sp>
      <p:sp>
        <p:nvSpPr>
          <p:cNvPr id="368" name="Google Shape;368;p16"/>
          <p:cNvSpPr txBox="1"/>
          <p:nvPr/>
        </p:nvSpPr>
        <p:spPr>
          <a:xfrm>
            <a:off x="81788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06</a:t>
            </a:r>
            <a:endParaRPr b="1" i="0" sz="1900" u="none" cap="none" strike="noStrike">
              <a:solidFill>
                <a:srgbClr val="2E5BFF"/>
              </a:solidFill>
            </a:endParaRPr>
          </a:p>
        </p:txBody>
      </p:sp>
      <p:sp>
        <p:nvSpPr>
          <p:cNvPr id="369" name="Google Shape;369;p16"/>
          <p:cNvSpPr txBox="1"/>
          <p:nvPr/>
        </p:nvSpPr>
        <p:spPr>
          <a:xfrm>
            <a:off x="87884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WORKFORCE</a:t>
            </a:r>
            <a:endParaRPr b="1" i="0" sz="1600" u="none" cap="none" strike="noStrike">
              <a:solidFill>
                <a:srgbClr val="2E5BFF"/>
              </a:solidFill>
            </a:endParaRPr>
          </a:p>
        </p:txBody>
      </p:sp>
      <p:sp>
        <p:nvSpPr>
          <p:cNvPr id="370" name="Google Shape;370;p16"/>
          <p:cNvSpPr txBox="1"/>
          <p:nvPr/>
        </p:nvSpPr>
        <p:spPr>
          <a:xfrm>
            <a:off x="87884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chemeClr val="lt1"/>
                </a:solidFill>
                <a:latin typeface="Liter"/>
                <a:ea typeface="Liter"/>
                <a:cs typeface="Liter"/>
                <a:sym typeface="Liter"/>
              </a:rPr>
              <a:t>1,000+ local roles — runners · technicians · event staff</a:t>
            </a:r>
            <a:endParaRPr b="0" i="0" u="none" cap="none" strike="noStrike">
              <a:solidFill>
                <a:schemeClr val="lt1"/>
              </a:solidFill>
            </a:endParaRPr>
          </a:p>
        </p:txBody>
      </p:sp>
      <p:sp>
        <p:nvSpPr>
          <p:cNvPr id="371" name="Google Shape;371;p16"/>
          <p:cNvSpPr/>
          <p:nvPr/>
        </p:nvSpPr>
        <p:spPr>
          <a:xfrm>
            <a:off x="609600" y="53848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6"/>
          <p:cNvSpPr txBox="1"/>
          <p:nvPr/>
        </p:nvSpPr>
        <p:spPr>
          <a:xfrm>
            <a:off x="609600" y="5588000"/>
            <a:ext cx="10972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LOCAL CONTENT AS A DESIGNED OUTCOME:</a:t>
            </a: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procurement categories are identified before tendering — a local procurement target is set after budget validation, and actual Moroccan supplier spend is reported after the event.</a:t>
            </a:r>
            <a:endParaRPr b="0" i="0" sz="1200" u="none" cap="none" strike="noStrike"/>
          </a:p>
        </p:txBody>
      </p:sp>
      <p:sp>
        <p:nvSpPr>
          <p:cNvPr id="373" name="Google Shape;373;p16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6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375" name="Google Shape;37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7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7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383" name="Google Shape;383;p17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RETURN FOR MOROCCO</a:t>
            </a:r>
            <a:endParaRPr b="0" i="0" sz="1100" u="none" cap="none" strike="noStrike"/>
          </a:p>
        </p:txBody>
      </p:sp>
      <p:sp>
        <p:nvSpPr>
          <p:cNvPr id="384" name="Google Shape;384;p17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WHAT THE KINGDOM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RECEIVES</a:t>
            </a:r>
            <a:endParaRPr b="0" i="0" sz="3000" u="none" cap="none" strike="noStrike"/>
          </a:p>
        </p:txBody>
      </p:sp>
      <p:sp>
        <p:nvSpPr>
          <p:cNvPr id="385" name="Google Shape;385;p17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17"/>
          <p:cNvSpPr txBox="1"/>
          <p:nvPr/>
        </p:nvSpPr>
        <p:spPr>
          <a:xfrm>
            <a:off x="6096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€25M</a:t>
            </a:r>
            <a:endParaRPr b="0" i="0" sz="2800" u="none" cap="none" strike="noStrike"/>
          </a:p>
        </p:txBody>
      </p:sp>
      <p:sp>
        <p:nvSpPr>
          <p:cNvPr id="387" name="Google Shape;387;p17"/>
          <p:cNvSpPr txBox="1"/>
          <p:nvPr/>
        </p:nvSpPr>
        <p:spPr>
          <a:xfrm>
            <a:off x="6096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POTENTIAL DIRECT ECONOMIC IMPACT FOR THE RABAT REGION</a:t>
            </a:r>
            <a:endParaRPr b="0" i="0" sz="900" u="none" cap="none" strike="noStrike"/>
          </a:p>
        </p:txBody>
      </p:sp>
      <p:sp>
        <p:nvSpPr>
          <p:cNvPr id="388" name="Google Shape;388;p17"/>
          <p:cNvSpPr txBox="1"/>
          <p:nvPr/>
        </p:nvSpPr>
        <p:spPr>
          <a:xfrm>
            <a:off x="33782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20,000+</a:t>
            </a:r>
            <a:endParaRPr b="0" i="0" sz="2800" u="none" cap="none" strike="noStrike"/>
          </a:p>
        </p:txBody>
      </p:sp>
      <p:sp>
        <p:nvSpPr>
          <p:cNvPr id="389" name="Google Shape;389;p17"/>
          <p:cNvSpPr txBox="1"/>
          <p:nvPr/>
        </p:nvSpPr>
        <p:spPr>
          <a:xfrm>
            <a:off x="33782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VISITOR NIGHTS ACROSS RABAT'S HOTELS, RESTAURANTS AND VENUES</a:t>
            </a:r>
            <a:endParaRPr b="0" i="0" sz="900" u="none" cap="none" strike="noStrike"/>
          </a:p>
        </p:txBody>
      </p:sp>
      <p:sp>
        <p:nvSpPr>
          <p:cNvPr id="390" name="Google Shape;390;p17"/>
          <p:cNvSpPr txBox="1"/>
          <p:nvPr/>
        </p:nvSpPr>
        <p:spPr>
          <a:xfrm>
            <a:off x="61468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100M+</a:t>
            </a:r>
            <a:endParaRPr b="0" i="0" sz="2800" u="none" cap="none" strike="noStrike"/>
          </a:p>
        </p:txBody>
      </p:sp>
      <p:sp>
        <p:nvSpPr>
          <p:cNvPr id="391" name="Google Shape;391;p17"/>
          <p:cNvSpPr txBox="1"/>
          <p:nvPr/>
        </p:nvSpPr>
        <p:spPr>
          <a:xfrm>
            <a:off x="61468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HOMES REACHED THROUGH INTERNATIONAL BROADCAST AND MEDIA</a:t>
            </a:r>
            <a:endParaRPr b="0" i="0" sz="900" u="none" cap="none" strike="noStrike"/>
          </a:p>
        </p:txBody>
      </p:sp>
      <p:sp>
        <p:nvSpPr>
          <p:cNvPr id="392" name="Google Shape;392;p17"/>
          <p:cNvSpPr txBox="1"/>
          <p:nvPr/>
        </p:nvSpPr>
        <p:spPr>
          <a:xfrm>
            <a:off x="89154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1,000+</a:t>
            </a:r>
            <a:endParaRPr b="0" i="0" sz="2800" u="none" cap="none" strike="noStrike"/>
          </a:p>
        </p:txBody>
      </p:sp>
      <p:sp>
        <p:nvSpPr>
          <p:cNvPr id="393" name="Google Shape;393;p17"/>
          <p:cNvSpPr txBox="1"/>
          <p:nvPr/>
        </p:nvSpPr>
        <p:spPr>
          <a:xfrm>
            <a:off x="89154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LOCAL ROLES ENGAGED ACROSS THE BUILD-UP AND SHOW WEEK</a:t>
            </a:r>
            <a:endParaRPr b="0" i="0" sz="900" u="none" cap="none" strike="noStrike"/>
          </a:p>
        </p:txBody>
      </p:sp>
      <p:sp>
        <p:nvSpPr>
          <p:cNvPr id="394" name="Google Shape;394;p17"/>
          <p:cNvSpPr/>
          <p:nvPr/>
        </p:nvSpPr>
        <p:spPr>
          <a:xfrm>
            <a:off x="609600" y="31242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p17"/>
          <p:cNvSpPr txBox="1"/>
          <p:nvPr/>
        </p:nvSpPr>
        <p:spPr>
          <a:xfrm>
            <a:off x="609600" y="33528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01</a:t>
            </a:r>
            <a:endParaRPr b="0" i="0" sz="3000" u="none" cap="none" strike="noStrike"/>
          </a:p>
        </p:txBody>
      </p:sp>
      <p:sp>
        <p:nvSpPr>
          <p:cNvPr id="396" name="Google Shape;396;p17"/>
          <p:cNvSpPr txBox="1"/>
          <p:nvPr/>
        </p:nvSpPr>
        <p:spPr>
          <a:xfrm>
            <a:off x="1219200" y="34036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A GLOBAL SHOP WINDOW</a:t>
            </a:r>
            <a:endParaRPr b="0" i="0" sz="1700" u="none" cap="none" strike="noStrike"/>
          </a:p>
        </p:txBody>
      </p:sp>
      <p:sp>
        <p:nvSpPr>
          <p:cNvPr id="397" name="Google Shape;397;p17"/>
          <p:cNvSpPr txBox="1"/>
          <p:nvPr/>
        </p:nvSpPr>
        <p:spPr>
          <a:xfrm>
            <a:off x="1219200" y="3708400"/>
            <a:ext cx="46482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International broadcast puts Rabat's name, skyline and new national stadium in front of a worldwide audience — showcasing Morocco on the road to its co-hosted 2030 FIFA World Cup.</a:t>
            </a:r>
            <a:endParaRPr b="0" i="0" sz="1200" u="none" cap="none" strike="noStrike"/>
          </a:p>
        </p:txBody>
      </p:sp>
      <p:sp>
        <p:nvSpPr>
          <p:cNvPr id="398" name="Google Shape;398;p17"/>
          <p:cNvSpPr txBox="1"/>
          <p:nvPr/>
        </p:nvSpPr>
        <p:spPr>
          <a:xfrm>
            <a:off x="6350125" y="3352800"/>
            <a:ext cx="7620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02</a:t>
            </a:r>
            <a:endParaRPr b="0" i="0" sz="3000" u="none" cap="none" strike="noStrike"/>
          </a:p>
        </p:txBody>
      </p:sp>
      <p:sp>
        <p:nvSpPr>
          <p:cNvPr id="399" name="Google Shape;399;p17"/>
          <p:cNvSpPr txBox="1"/>
          <p:nvPr/>
        </p:nvSpPr>
        <p:spPr>
          <a:xfrm>
            <a:off x="7010400" y="34036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TOURISM &amp; HOSPITALITY UPLIFT</a:t>
            </a:r>
            <a:endParaRPr b="0" i="0" sz="1700" u="none" cap="none" strike="noStrike"/>
          </a:p>
        </p:txBody>
      </p:sp>
      <p:sp>
        <p:nvSpPr>
          <p:cNvPr id="400" name="Google Shape;400;p17"/>
          <p:cNvSpPr txBox="1"/>
          <p:nvPr/>
        </p:nvSpPr>
        <p:spPr>
          <a:xfrm>
            <a:off x="7010400" y="3708400"/>
            <a:ext cx="4572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Travelling fight fans, a 200-strong international delegation for a week and fighters in camp for a month — filling hotels, restaurants, taxis and venues across the capital.</a:t>
            </a:r>
            <a:endParaRPr b="0" i="0" sz="1200" u="none" cap="none" strike="noStrike"/>
          </a:p>
        </p:txBody>
      </p:sp>
      <p:sp>
        <p:nvSpPr>
          <p:cNvPr id="401" name="Google Shape;401;p17"/>
          <p:cNvSpPr txBox="1"/>
          <p:nvPr/>
        </p:nvSpPr>
        <p:spPr>
          <a:xfrm>
            <a:off x="542033" y="4826000"/>
            <a:ext cx="7620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03</a:t>
            </a:r>
            <a:endParaRPr b="0" i="0" sz="3000" u="none" cap="none" strike="noStrike"/>
          </a:p>
        </p:txBody>
      </p:sp>
      <p:sp>
        <p:nvSpPr>
          <p:cNvPr id="402" name="Google Shape;402;p17"/>
          <p:cNvSpPr txBox="1"/>
          <p:nvPr/>
        </p:nvSpPr>
        <p:spPr>
          <a:xfrm>
            <a:off x="1219200" y="48768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LOCAL JOBS &amp; SUPPLIERS</a:t>
            </a:r>
            <a:endParaRPr b="0" i="0" sz="1700" u="none" cap="none" strike="noStrike"/>
          </a:p>
        </p:txBody>
      </p:sp>
      <p:sp>
        <p:nvSpPr>
          <p:cNvPr id="403" name="Google Shape;403;p17"/>
          <p:cNvSpPr txBox="1"/>
          <p:nvPr/>
        </p:nvSpPr>
        <p:spPr>
          <a:xfrm>
            <a:off x="1219200" y="5181600"/>
            <a:ext cx="46482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Production, staging, security, transport and marketing are contracted locally — Fixer Morocco, Stours Casablanca and a local marketing agency — with spending flowing straight into the Rabat economy.</a:t>
            </a:r>
            <a:endParaRPr b="0" i="0" sz="1200" u="none" cap="none" strike="noStrike"/>
          </a:p>
        </p:txBody>
      </p:sp>
      <p:sp>
        <p:nvSpPr>
          <p:cNvPr id="404" name="Google Shape;404;p17"/>
          <p:cNvSpPr txBox="1"/>
          <p:nvPr/>
        </p:nvSpPr>
        <p:spPr>
          <a:xfrm>
            <a:off x="6350125" y="4826000"/>
            <a:ext cx="7620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04</a:t>
            </a:r>
            <a:endParaRPr b="0" i="0" sz="3000" u="none" cap="none" strike="noStrike"/>
          </a:p>
        </p:txBody>
      </p:sp>
      <p:sp>
        <p:nvSpPr>
          <p:cNvPr id="405" name="Google Shape;405;p17"/>
          <p:cNvSpPr txBox="1"/>
          <p:nvPr/>
        </p:nvSpPr>
        <p:spPr>
          <a:xfrm>
            <a:off x="7010400" y="48768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A LEGACY PLATFORM</a:t>
            </a:r>
            <a:endParaRPr b="0" i="0" sz="1700" u="none" cap="none" strike="noStrike"/>
          </a:p>
        </p:txBody>
      </p:sp>
      <p:sp>
        <p:nvSpPr>
          <p:cNvPr id="406" name="Google Shape;406;p17"/>
          <p:cNvSpPr txBox="1"/>
          <p:nvPr/>
        </p:nvSpPr>
        <p:spPr>
          <a:xfrm>
            <a:off x="7010400" y="5181600"/>
            <a:ext cx="45720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The launch of PRO 3, a packed national stadium and a proven template for a recurring annual show — Rabat positioned as the fight capital of the region.</a:t>
            </a:r>
            <a:endParaRPr b="0" i="0" sz="1200" u="none" cap="none" strike="noStrike"/>
          </a:p>
        </p:txBody>
      </p:sp>
      <p:sp>
        <p:nvSpPr>
          <p:cNvPr id="407" name="Google Shape;407;p17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p17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sp>
        <p:nvSpPr>
          <p:cNvPr id="409" name="Google Shape;409;p17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IMPACT FIGURES ARE UPPER-SIDE PLANNING ESTIMATES</a:t>
            </a:r>
            <a:endParaRPr b="0" i="0" sz="800" u="none" cap="none" strike="noStrike"/>
          </a:p>
        </p:txBody>
      </p:sp>
      <p:pic>
        <p:nvPicPr>
          <p:cNvPr id="410" name="Google Shape;41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GOVERNANCE &amp; SAFETY</a:t>
            </a:r>
            <a:endParaRPr b="0" i="0" sz="1100" u="none" cap="none" strike="noStrike"/>
          </a:p>
        </p:txBody>
      </p:sp>
      <p:sp>
        <p:nvSpPr>
          <p:cNvPr id="417" name="Google Shape;417;p18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ONE STRUCTURE.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CLEAR ACCOUNTABILITY.</a:t>
            </a:r>
            <a:endParaRPr b="0" i="0" sz="3000" u="none" cap="none" strike="noStrike"/>
          </a:p>
        </p:txBody>
      </p:sp>
      <p:sp>
        <p:nvSpPr>
          <p:cNvPr id="418" name="Google Shape;418;p18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p18"/>
          <p:cNvSpPr txBox="1"/>
          <p:nvPr/>
        </p:nvSpPr>
        <p:spPr>
          <a:xfrm>
            <a:off x="609600" y="21590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STEERING STRUCTURE</a:t>
            </a:r>
            <a:endParaRPr b="0" i="0" sz="1000" u="none" cap="none" strike="noStrike"/>
          </a:p>
        </p:txBody>
      </p:sp>
      <p:sp>
        <p:nvSpPr>
          <p:cNvPr id="420" name="Google Shape;420;p18"/>
          <p:cNvSpPr txBox="1"/>
          <p:nvPr/>
        </p:nvSpPr>
        <p:spPr>
          <a:xfrm>
            <a:off x="609600" y="25146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01</a:t>
            </a:r>
            <a:endParaRPr b="0" i="0" sz="1400" u="none" cap="none" strike="noStrike"/>
          </a:p>
        </p:txBody>
      </p:sp>
      <p:sp>
        <p:nvSpPr>
          <p:cNvPr id="421" name="Google Shape;421;p18"/>
          <p:cNvSpPr txBox="1"/>
          <p:nvPr/>
        </p:nvSpPr>
        <p:spPr>
          <a:xfrm>
            <a:off x="1168400" y="25146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GOVERNMENT STEERING GROUP</a:t>
            </a:r>
            <a:endParaRPr b="0" i="0" sz="1150" u="none" cap="none" strike="noStrike"/>
          </a:p>
          <a:p>
            <a:pPr indent="0" lvl="0" marL="0" marR="0" rtl="0" algn="l">
              <a:lnSpc>
                <a:spcPct val="14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Policy · public services · approvals</a:t>
            </a:r>
            <a:endParaRPr b="0" i="0" sz="1150" u="none" cap="none" strike="noStrike"/>
          </a:p>
        </p:txBody>
      </p:sp>
      <p:sp>
        <p:nvSpPr>
          <p:cNvPr id="422" name="Google Shape;422;p18"/>
          <p:cNvSpPr txBox="1"/>
          <p:nvPr/>
        </p:nvSpPr>
        <p:spPr>
          <a:xfrm>
            <a:off x="609600" y="32004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02</a:t>
            </a:r>
            <a:endParaRPr b="0" i="0" sz="1400" u="none" cap="none" strike="noStrike"/>
          </a:p>
        </p:txBody>
      </p:sp>
      <p:sp>
        <p:nvSpPr>
          <p:cNvPr id="423" name="Google Shape;423;p18"/>
          <p:cNvSpPr txBox="1"/>
          <p:nvPr/>
        </p:nvSpPr>
        <p:spPr>
          <a:xfrm>
            <a:off x="1168400" y="32004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EVENT EXECUTIVE</a:t>
            </a:r>
            <a:endParaRPr b="0" i="0" sz="1150" u="none" cap="none" strike="noStrike"/>
          </a:p>
          <a:p>
            <a:pPr indent="0" lvl="0" marL="0" marR="0" rtl="0" algn="l">
              <a:lnSpc>
                <a:spcPct val="14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× Marita × BiggCitty — budget · programme · commercial</a:t>
            </a:r>
            <a:endParaRPr b="0" i="0" sz="1150" u="none" cap="none" strike="noStrike"/>
          </a:p>
        </p:txBody>
      </p:sp>
      <p:sp>
        <p:nvSpPr>
          <p:cNvPr id="424" name="Google Shape;424;p18"/>
          <p:cNvSpPr txBox="1"/>
          <p:nvPr/>
        </p:nvSpPr>
        <p:spPr>
          <a:xfrm>
            <a:off x="609600" y="38862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03</a:t>
            </a:r>
            <a:endParaRPr b="0" i="0" sz="1400" u="none" cap="none" strike="noStrike"/>
          </a:p>
        </p:txBody>
      </p:sp>
      <p:sp>
        <p:nvSpPr>
          <p:cNvPr id="425" name="Google Shape;425;p18"/>
          <p:cNvSpPr txBox="1"/>
          <p:nvPr/>
        </p:nvSpPr>
        <p:spPr>
          <a:xfrm>
            <a:off x="1168400" y="38862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VENUE &amp; CITY OPS</a:t>
            </a:r>
            <a:endParaRPr b="0" i="0" sz="1150" u="none" cap="none" strike="noStrike"/>
          </a:p>
          <a:p>
            <a:pPr indent="0" lvl="0" marL="0" marR="0" rtl="0" algn="l">
              <a:lnSpc>
                <a:spcPct val="14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Stadium · police · traffic · transport · medical</a:t>
            </a:r>
            <a:endParaRPr b="0" i="0" sz="1150" u="none" cap="none" strike="noStrike"/>
          </a:p>
        </p:txBody>
      </p:sp>
      <p:sp>
        <p:nvSpPr>
          <p:cNvPr id="426" name="Google Shape;426;p18"/>
          <p:cNvSpPr txBox="1"/>
          <p:nvPr/>
        </p:nvSpPr>
        <p:spPr>
          <a:xfrm>
            <a:off x="609600" y="45720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04</a:t>
            </a:r>
            <a:endParaRPr b="0" i="0" sz="1400" u="none" cap="none" strike="noStrike"/>
          </a:p>
        </p:txBody>
      </p:sp>
      <p:sp>
        <p:nvSpPr>
          <p:cNvPr id="427" name="Google Shape;427;p18"/>
          <p:cNvSpPr txBox="1"/>
          <p:nvPr/>
        </p:nvSpPr>
        <p:spPr>
          <a:xfrm>
            <a:off x="1168400" y="45720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COMMERCIAL &amp; MEDIA</a:t>
            </a:r>
            <a:endParaRPr b="0" i="0" sz="1150" u="none" cap="none" strike="noStrike"/>
          </a:p>
          <a:p>
            <a:pPr indent="0" lvl="0" marL="0" marR="0" rtl="0" algn="l">
              <a:lnSpc>
                <a:spcPct val="14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Broadcast · sponsors · ticketing · tourism</a:t>
            </a:r>
            <a:endParaRPr b="0" i="0" sz="1150" u="none" cap="none" strike="noStrike"/>
          </a:p>
        </p:txBody>
      </p:sp>
      <p:sp>
        <p:nvSpPr>
          <p:cNvPr id="428" name="Google Shape;428;p18"/>
          <p:cNvSpPr txBox="1"/>
          <p:nvPr/>
        </p:nvSpPr>
        <p:spPr>
          <a:xfrm>
            <a:off x="609600" y="52578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05</a:t>
            </a:r>
            <a:endParaRPr b="0" i="0" sz="1400" u="none" cap="none" strike="noStrike"/>
          </a:p>
        </p:txBody>
      </p:sp>
      <p:sp>
        <p:nvSpPr>
          <p:cNvPr id="429" name="Google Shape;429;p18"/>
          <p:cNvSpPr txBox="1"/>
          <p:nvPr/>
        </p:nvSpPr>
        <p:spPr>
          <a:xfrm>
            <a:off x="1168400" y="52578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ASSURANCE</a:t>
            </a:r>
            <a:endParaRPr b="0" i="0" sz="1150" u="none" cap="none" strike="noStrike"/>
          </a:p>
          <a:p>
            <a:pPr indent="0" lvl="0" marL="0" marR="0" rtl="0" algn="l">
              <a:lnSpc>
                <a:spcPct val="14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Insurance · legal · safety · independent reporting</a:t>
            </a:r>
            <a:endParaRPr b="0" i="0" sz="1150" u="none" cap="none" strike="noStrike"/>
          </a:p>
        </p:txBody>
      </p:sp>
      <p:sp>
        <p:nvSpPr>
          <p:cNvPr id="430" name="Google Shape;430;p18"/>
          <p:cNvSpPr/>
          <p:nvPr/>
        </p:nvSpPr>
        <p:spPr>
          <a:xfrm>
            <a:off x="6248400" y="2159000"/>
            <a:ext cx="12700" cy="3810000"/>
          </a:xfrm>
          <a:custGeom>
            <a:rect b="b" l="l" r="r" t="t"/>
            <a:pathLst>
              <a:path extrusionOk="0" h="300" w="1">
                <a:moveTo>
                  <a:pt x="0" y="0"/>
                </a:moveTo>
                <a:lnTo>
                  <a:pt x="0" y="30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18"/>
          <p:cNvSpPr txBox="1"/>
          <p:nvPr/>
        </p:nvSpPr>
        <p:spPr>
          <a:xfrm>
            <a:off x="6502400" y="21590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SAFETY &amp; ASSURANCE FRAMEWORK</a:t>
            </a:r>
            <a:endParaRPr b="0" i="0" sz="1000" u="none" cap="none" strike="noStrike"/>
          </a:p>
        </p:txBody>
      </p:sp>
      <p:sp>
        <p:nvSpPr>
          <p:cNvPr id="432" name="Google Shape;432;p18"/>
          <p:cNvSpPr txBox="1"/>
          <p:nvPr/>
        </p:nvSpPr>
        <p:spPr>
          <a:xfrm>
            <a:off x="6502400" y="25146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✓ CROWD</a:t>
            </a:r>
            <a:r>
              <a:rPr b="0" i="0" lang="en-US" sz="11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capacity, ingress/egress, stewarding, fan separation</a:t>
            </a:r>
            <a:endParaRPr b="0" i="0" sz="1150" u="none" cap="none" strike="noStrike"/>
          </a:p>
        </p:txBody>
      </p:sp>
      <p:sp>
        <p:nvSpPr>
          <p:cNvPr id="433" name="Google Shape;433;p18"/>
          <p:cNvSpPr txBox="1"/>
          <p:nvPr/>
        </p:nvSpPr>
        <p:spPr>
          <a:xfrm>
            <a:off x="6502400" y="30988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✓ MEDICAL</a:t>
            </a:r>
            <a:r>
              <a:rPr b="0" i="0" lang="en-US" sz="11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ringside teams, stadium medical plan, hospital pathways</a:t>
            </a:r>
            <a:endParaRPr b="0" i="0" sz="1150" u="none" cap="none" strike="noStrike"/>
          </a:p>
        </p:txBody>
      </p:sp>
      <p:sp>
        <p:nvSpPr>
          <p:cNvPr id="434" name="Google Shape;434;p18"/>
          <p:cNvSpPr txBox="1"/>
          <p:nvPr/>
        </p:nvSpPr>
        <p:spPr>
          <a:xfrm>
            <a:off x="6502400" y="36830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✓ SECURITY</a:t>
            </a:r>
            <a:r>
              <a:rPr b="0" i="0" lang="en-US" sz="11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athlete security, public order, command structure</a:t>
            </a:r>
            <a:endParaRPr b="0" i="0" sz="1150" u="none" cap="none" strike="noStrike"/>
          </a:p>
        </p:txBody>
      </p:sp>
      <p:sp>
        <p:nvSpPr>
          <p:cNvPr id="435" name="Google Shape;435;p18"/>
          <p:cNvSpPr txBox="1"/>
          <p:nvPr/>
        </p:nvSpPr>
        <p:spPr>
          <a:xfrm>
            <a:off x="6502400" y="42672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✓ INSURANCE</a:t>
            </a:r>
            <a:r>
              <a:rPr b="0" i="0" lang="en-US" sz="11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event, cancellation, liability and participant cover</a:t>
            </a:r>
            <a:endParaRPr b="0" i="0" sz="1150" u="none" cap="none" strike="noStrike"/>
          </a:p>
        </p:txBody>
      </p:sp>
      <p:sp>
        <p:nvSpPr>
          <p:cNvPr id="436" name="Google Shape;436;p18"/>
          <p:cNvSpPr txBox="1"/>
          <p:nvPr/>
        </p:nvSpPr>
        <p:spPr>
          <a:xfrm>
            <a:off x="6502400" y="48514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✓ CONTINGENCY</a:t>
            </a:r>
            <a:r>
              <a:rPr b="0" i="0" lang="en-US" sz="11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weather, artist/fighter withdrawal, evacuation</a:t>
            </a:r>
            <a:endParaRPr b="0" i="0" sz="1150" u="none" cap="none" strike="noStrike"/>
          </a:p>
        </p:txBody>
      </p:sp>
      <p:sp>
        <p:nvSpPr>
          <p:cNvPr id="437" name="Google Shape;437;p18"/>
          <p:cNvSpPr txBox="1"/>
          <p:nvPr/>
        </p:nvSpPr>
        <p:spPr>
          <a:xfrm>
            <a:off x="6502400" y="54356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✓ COMPLIANCE</a:t>
            </a:r>
            <a:r>
              <a:rPr b="0" i="0" lang="en-US" sz="11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sanctioning, visas, labour, tax, music rights, permits</a:t>
            </a:r>
            <a:endParaRPr b="0" i="0" sz="1150" u="none" cap="none" strike="noStrike"/>
          </a:p>
        </p:txBody>
      </p:sp>
      <p:sp>
        <p:nvSpPr>
          <p:cNvPr id="438" name="Google Shape;438;p18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18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440" name="Google Shape;44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9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DELIVERY ROADMAP</a:t>
            </a:r>
            <a:endParaRPr b="0" i="0" sz="1100" u="none" cap="none" strike="noStrike"/>
          </a:p>
        </p:txBody>
      </p:sp>
      <p:sp>
        <p:nvSpPr>
          <p:cNvPr id="447" name="Google Shape;447;p19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T-</a:t>
            </a:r>
            <a:r>
              <a:rPr lang="en-US" sz="3000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6</a:t>
            </a: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 MONTHS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TO FIGHT NIGHT </a:t>
            </a:r>
            <a:r>
              <a:rPr b="0" i="0" lang="en-US" sz="18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(M</a:t>
            </a:r>
            <a:r>
              <a:rPr lang="en-US" sz="1800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ARCH 13th)</a:t>
            </a:r>
            <a:endParaRPr b="0" i="0" sz="1800" u="none" cap="none" strike="noStrike"/>
          </a:p>
        </p:txBody>
      </p:sp>
      <p:sp>
        <p:nvSpPr>
          <p:cNvPr id="448" name="Google Shape;448;p19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19"/>
          <p:cNvSpPr/>
          <p:nvPr/>
        </p:nvSpPr>
        <p:spPr>
          <a:xfrm>
            <a:off x="2387600" y="2286000"/>
            <a:ext cx="12700" cy="3810000"/>
          </a:xfrm>
          <a:custGeom>
            <a:rect b="b" l="l" r="r" t="t"/>
            <a:pathLst>
              <a:path extrusionOk="0" h="300" w="1">
                <a:moveTo>
                  <a:pt x="0" y="0"/>
                </a:moveTo>
                <a:lnTo>
                  <a:pt x="0" y="300"/>
                </a:lnTo>
              </a:path>
            </a:pathLst>
          </a:custGeom>
          <a:noFill/>
          <a:ln cap="flat" cmpd="sng" w="127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p19"/>
          <p:cNvSpPr txBox="1"/>
          <p:nvPr/>
        </p:nvSpPr>
        <p:spPr>
          <a:xfrm>
            <a:off x="609600" y="22606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T-</a:t>
            </a:r>
            <a:r>
              <a:rPr b="1" lang="en-US" sz="2100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6</a:t>
            </a:r>
            <a:endParaRPr b="1" i="0" sz="2100" u="none" cap="none" strike="noStrike"/>
          </a:p>
        </p:txBody>
      </p:sp>
      <p:sp>
        <p:nvSpPr>
          <p:cNvPr id="451" name="Google Shape;451;p19"/>
          <p:cNvSpPr txBox="1"/>
          <p:nvPr/>
        </p:nvSpPr>
        <p:spPr>
          <a:xfrm>
            <a:off x="2692400" y="22860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Working group, site inspection, MOU</a:t>
            </a: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 — Government working group formed · stadium and camp feasibility · memorandum of understanding</a:t>
            </a:r>
            <a:endParaRPr b="0" i="0" sz="1150" u="none" cap="none" strike="noStrike"/>
          </a:p>
        </p:txBody>
      </p:sp>
      <p:sp>
        <p:nvSpPr>
          <p:cNvPr id="452" name="Google Shape;452;p19"/>
          <p:cNvSpPr txBox="1"/>
          <p:nvPr/>
        </p:nvSpPr>
        <p:spPr>
          <a:xfrm>
            <a:off x="609600" y="29210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T-</a:t>
            </a:r>
            <a:r>
              <a:rPr b="1" lang="en-US" sz="2100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5</a:t>
            </a:r>
            <a:endParaRPr b="1" i="0" sz="2100" u="none" cap="none" strike="noStrike"/>
          </a:p>
        </p:txBody>
      </p:sp>
      <p:sp>
        <p:nvSpPr>
          <p:cNvPr id="453" name="Google Shape;453;p19"/>
          <p:cNvSpPr txBox="1"/>
          <p:nvPr/>
        </p:nvSpPr>
        <p:spPr>
          <a:xfrm>
            <a:off x="2692400" y="29464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Contracts and commitments</a:t>
            </a: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 — sanctioning confirmed · budget lock · fighter and artist contracting · broadcast letters of intent</a:t>
            </a:r>
            <a:endParaRPr b="0" i="0" sz="1150" u="none" cap="none" strike="noStrike"/>
          </a:p>
        </p:txBody>
      </p:sp>
      <p:sp>
        <p:nvSpPr>
          <p:cNvPr id="454" name="Google Shape;454;p19"/>
          <p:cNvSpPr txBox="1"/>
          <p:nvPr/>
        </p:nvSpPr>
        <p:spPr>
          <a:xfrm>
            <a:off x="609600" y="35814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T-</a:t>
            </a:r>
            <a:r>
              <a:rPr b="1" lang="en-US" sz="2100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5-4</a:t>
            </a:r>
            <a:endParaRPr b="1" i="0" sz="2100" u="none" cap="none" strike="noStrike"/>
          </a:p>
        </p:txBody>
      </p:sp>
      <p:sp>
        <p:nvSpPr>
          <p:cNvPr id="455" name="Google Shape;455;p19"/>
          <p:cNvSpPr txBox="1"/>
          <p:nvPr/>
        </p:nvSpPr>
        <p:spPr>
          <a:xfrm>
            <a:off x="2692400" y="36068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Commercial build</a:t>
            </a: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 — sponsor sales · production design · ticket strategy · official tourism packages</a:t>
            </a:r>
            <a:endParaRPr b="0" i="0" sz="1150" u="none" cap="none" strike="noStrike"/>
          </a:p>
        </p:txBody>
      </p:sp>
      <p:sp>
        <p:nvSpPr>
          <p:cNvPr id="456" name="Google Shape;456;p19"/>
          <p:cNvSpPr txBox="1"/>
          <p:nvPr/>
        </p:nvSpPr>
        <p:spPr>
          <a:xfrm>
            <a:off x="609600" y="42418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T-</a:t>
            </a:r>
            <a:r>
              <a:rPr b="1" lang="en-US" sz="2100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4-2</a:t>
            </a:r>
            <a:endParaRPr b="1" i="0" sz="2100" u="none" cap="none" strike="noStrike"/>
          </a:p>
        </p:txBody>
      </p:sp>
      <p:sp>
        <p:nvSpPr>
          <p:cNvPr id="457" name="Google Shape;457;p19"/>
          <p:cNvSpPr txBox="1"/>
          <p:nvPr/>
        </p:nvSpPr>
        <p:spPr>
          <a:xfrm>
            <a:off x="2692400" y="4267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Public launch</a:t>
            </a: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 — international marketing campaign · operational planning with venue and city services</a:t>
            </a:r>
            <a:endParaRPr b="0" i="0" sz="1150" u="none" cap="none" strike="noStrike"/>
          </a:p>
        </p:txBody>
      </p:sp>
      <p:sp>
        <p:nvSpPr>
          <p:cNvPr id="458" name="Google Shape;458;p19"/>
          <p:cNvSpPr txBox="1"/>
          <p:nvPr/>
        </p:nvSpPr>
        <p:spPr>
          <a:xfrm>
            <a:off x="609600" y="49022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T-</a:t>
            </a:r>
            <a:r>
              <a:rPr b="1" lang="en-US" sz="2100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1</a:t>
            </a:r>
            <a:endParaRPr b="1" i="0" sz="2100" u="none" cap="none" strike="noStrike"/>
          </a:p>
        </p:txBody>
      </p:sp>
      <p:sp>
        <p:nvSpPr>
          <p:cNvPr id="459" name="Google Shape;459;p19"/>
          <p:cNvSpPr txBox="1"/>
          <p:nvPr/>
        </p:nvSpPr>
        <p:spPr>
          <a:xfrm>
            <a:off x="2692400" y="49276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Camp opens</a:t>
            </a: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 — fighters and teams on site in Rabat · daily content · media activation begins</a:t>
            </a:r>
            <a:endParaRPr b="0" i="0" sz="1150" u="none" cap="none" strike="noStrike"/>
          </a:p>
        </p:txBody>
      </p:sp>
      <p:sp>
        <p:nvSpPr>
          <p:cNvPr id="460" name="Google Shape;460;p19"/>
          <p:cNvSpPr txBox="1"/>
          <p:nvPr/>
        </p:nvSpPr>
        <p:spPr>
          <a:xfrm>
            <a:off x="609600" y="55626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EVENT WEEK</a:t>
            </a:r>
            <a:endParaRPr b="0" i="0" sz="1300" u="none" cap="none" strike="noStrike"/>
          </a:p>
        </p:txBody>
      </p:sp>
      <p:sp>
        <p:nvSpPr>
          <p:cNvPr id="461" name="Google Shape;461;p19"/>
          <p:cNvSpPr txBox="1"/>
          <p:nvPr/>
        </p:nvSpPr>
        <p:spPr>
          <a:xfrm>
            <a:off x="2692400" y="55880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Fight night</a:t>
            </a: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 — press conference · weigh-in · 13-bout card · stadium music finale · immediate KPI reporting</a:t>
            </a:r>
            <a:endParaRPr b="0" i="0" sz="1150" u="none" cap="none" strike="noStrike"/>
          </a:p>
        </p:txBody>
      </p:sp>
      <p:sp>
        <p:nvSpPr>
          <p:cNvPr id="462" name="Google Shape;462;p19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19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464" name="Google Shape;46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0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RISK REGISTER</a:t>
            </a:r>
            <a:endParaRPr b="0" i="0" sz="1100" u="none" cap="none" strike="noStrike"/>
          </a:p>
        </p:txBody>
      </p:sp>
      <p:sp>
        <p:nvSpPr>
          <p:cNvPr id="471" name="Google Shape;471;p20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THE DOWNSIDE,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MADE VISIBLE</a:t>
            </a:r>
            <a:endParaRPr b="0" i="0" sz="3000" u="none" cap="none" strike="noStrike"/>
          </a:p>
        </p:txBody>
      </p:sp>
      <p:sp>
        <p:nvSpPr>
          <p:cNvPr id="472" name="Google Shape;472;p20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p20"/>
          <p:cNvSpPr txBox="1"/>
          <p:nvPr/>
        </p:nvSpPr>
        <p:spPr>
          <a:xfrm>
            <a:off x="609600" y="2057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A credible proposal shows how value is protected if assumptions do not hold.</a:t>
            </a:r>
            <a:endParaRPr b="0" i="0" sz="1250" u="none" cap="none" strike="noStrike"/>
          </a:p>
        </p:txBody>
      </p:sp>
      <p:graphicFrame>
        <p:nvGraphicFramePr>
          <p:cNvPr id="474" name="Google Shape;474;p20"/>
          <p:cNvGraphicFramePr/>
          <p:nvPr/>
        </p:nvGraphicFramePr>
        <p:xfrm>
          <a:off x="609600" y="2641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{DDCF9F34-3676-42C3-9624-1008EA0F0A46}</a:tableStyleId>
              </a:tblPr>
              <a:tblGrid>
                <a:gridCol w="3950200"/>
                <a:gridCol w="7022600"/>
              </a:tblGrid>
              <a:tr h="44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RISK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E8EFF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MITIGATION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Artist / fighter availability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Contract early · named alternates · cancellation terms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Ticket demand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Phased on-sale · price elasticity · marketing triggers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Broadcast not contracted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Approval gates tied to minimum distribution commitments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Cost inflation / FX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Contingency provision · fixed-price packages where possible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Security / geopolitical disruption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Joint risk assessment · insurance · cancellation protocol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3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Economic-impact overstatement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50">
                          <a:solidFill>
                            <a:schemeClr val="lt1"/>
                          </a:solidFill>
                          <a:latin typeface="Liter"/>
                          <a:ea typeface="Liter"/>
                          <a:cs typeface="Liter"/>
                          <a:sym typeface="Liter"/>
                        </a:rPr>
                        <a:t>Independent methodology · actuals reported after the event</a:t>
                      </a:r>
                      <a:endParaRPr>
                        <a:solidFill>
                          <a:schemeClr val="lt1"/>
                        </a:solidFill>
                        <a:latin typeface="Liter"/>
                        <a:ea typeface="Liter"/>
                        <a:cs typeface="Liter"/>
                        <a:sym typeface="Lite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5" name="Google Shape;475;p20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p20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477" name="Google Shape;47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1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1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485" name="Google Shape;485;p21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THE PARTNERSHIP</a:t>
            </a:r>
            <a:endParaRPr b="0" i="0" sz="1100" u="none" cap="none" strike="noStrike"/>
          </a:p>
        </p:txBody>
      </p:sp>
      <p:sp>
        <p:nvSpPr>
          <p:cNvPr id="486" name="Google Shape;486;p21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WHAT WE ASK OF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THE KINGDOM</a:t>
            </a:r>
            <a:endParaRPr b="0" i="0" sz="3000" u="none" cap="none" strike="noStrike"/>
          </a:p>
        </p:txBody>
      </p:sp>
      <p:sp>
        <p:nvSpPr>
          <p:cNvPr id="487" name="Google Shape;487;p21"/>
          <p:cNvSpPr/>
          <p:nvPr/>
        </p:nvSpPr>
        <p:spPr>
          <a:xfrm>
            <a:off x="609600" y="1879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8" name="Google Shape;488;p21"/>
          <p:cNvSpPr/>
          <p:nvPr/>
        </p:nvSpPr>
        <p:spPr>
          <a:xfrm>
            <a:off x="609600" y="2184400"/>
            <a:ext cx="254000" cy="254000"/>
          </a:xfrm>
          <a:custGeom>
            <a:rect b="b" l="l" r="r" t="t"/>
            <a:pathLst>
              <a:path extrusionOk="0" h="512" w="512">
                <a:moveTo>
                  <a:pt x="256" y="512"/>
                </a:move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ubicBezTo>
                  <a:pt x="115" y="0"/>
                  <a:pt x="0" y="115"/>
                  <a:pt x="0" y="256"/>
                </a:cubicBezTo>
                <a:cubicBezTo>
                  <a:pt x="0" y="397"/>
                  <a:pt x="115" y="512"/>
                  <a:pt x="256" y="512"/>
                </a:cubicBezTo>
                <a:close/>
                <a:moveTo>
                  <a:pt x="417" y="360"/>
                </a:moveTo>
                <a:lnTo>
                  <a:pt x="346" y="355"/>
                </a:lnTo>
                <a:cubicBezTo>
                  <a:pt x="341" y="355"/>
                  <a:pt x="335" y="356"/>
                  <a:pt x="331" y="360"/>
                </a:cubicBezTo>
                <a:cubicBezTo>
                  <a:pt x="327" y="363"/>
                  <a:pt x="324" y="367"/>
                  <a:pt x="323" y="372"/>
                </a:cubicBezTo>
                <a:lnTo>
                  <a:pt x="305" y="442"/>
                </a:lnTo>
                <a:cubicBezTo>
                  <a:pt x="290" y="446"/>
                  <a:pt x="273" y="448"/>
                  <a:pt x="256" y="448"/>
                </a:cubicBezTo>
                <a:cubicBezTo>
                  <a:pt x="239" y="448"/>
                  <a:pt x="223" y="446"/>
                  <a:pt x="207" y="442"/>
                </a:cubicBezTo>
                <a:lnTo>
                  <a:pt x="189" y="372"/>
                </a:lnTo>
                <a:cubicBezTo>
                  <a:pt x="188" y="367"/>
                  <a:pt x="185" y="363"/>
                  <a:pt x="181" y="360"/>
                </a:cubicBezTo>
                <a:cubicBezTo>
                  <a:pt x="177" y="356"/>
                  <a:pt x="171" y="355"/>
                  <a:pt x="166" y="355"/>
                </a:cubicBezTo>
                <a:lnTo>
                  <a:pt x="95" y="360"/>
                </a:lnTo>
                <a:cubicBezTo>
                  <a:pt x="77" y="333"/>
                  <a:pt x="66" y="301"/>
                  <a:pt x="64" y="267"/>
                </a:cubicBezTo>
                <a:lnTo>
                  <a:pt x="125" y="228"/>
                </a:lnTo>
                <a:cubicBezTo>
                  <a:pt x="129" y="226"/>
                  <a:pt x="133" y="221"/>
                  <a:pt x="134" y="216"/>
                </a:cubicBezTo>
                <a:cubicBezTo>
                  <a:pt x="136" y="212"/>
                  <a:pt x="136" y="206"/>
                  <a:pt x="134" y="201"/>
                </a:cubicBezTo>
                <a:lnTo>
                  <a:pt x="107" y="135"/>
                </a:lnTo>
                <a:cubicBezTo>
                  <a:pt x="128" y="109"/>
                  <a:pt x="155" y="89"/>
                  <a:pt x="187" y="77"/>
                </a:cubicBezTo>
                <a:lnTo>
                  <a:pt x="242" y="123"/>
                </a:lnTo>
                <a:cubicBezTo>
                  <a:pt x="246" y="126"/>
                  <a:pt x="251" y="128"/>
                  <a:pt x="256" y="128"/>
                </a:cubicBezTo>
                <a:cubicBezTo>
                  <a:pt x="261" y="128"/>
                  <a:pt x="266" y="126"/>
                  <a:pt x="270" y="123"/>
                </a:cubicBezTo>
                <a:lnTo>
                  <a:pt x="325" y="77"/>
                </a:lnTo>
                <a:cubicBezTo>
                  <a:pt x="357" y="89"/>
                  <a:pt x="384" y="109"/>
                  <a:pt x="405" y="135"/>
                </a:cubicBezTo>
                <a:lnTo>
                  <a:pt x="378" y="201"/>
                </a:lnTo>
                <a:cubicBezTo>
                  <a:pt x="376" y="206"/>
                  <a:pt x="376" y="212"/>
                  <a:pt x="378" y="216"/>
                </a:cubicBezTo>
                <a:cubicBezTo>
                  <a:pt x="379" y="221"/>
                  <a:pt x="383" y="226"/>
                  <a:pt x="387" y="228"/>
                </a:cubicBezTo>
                <a:lnTo>
                  <a:pt x="448" y="267"/>
                </a:lnTo>
                <a:cubicBezTo>
                  <a:pt x="446" y="301"/>
                  <a:pt x="435" y="333"/>
                  <a:pt x="417" y="360"/>
                </a:cubicBezTo>
                <a:close/>
              </a:path>
              <a:path extrusionOk="0" h="512" w="512">
                <a:moveTo>
                  <a:pt x="270" y="186"/>
                </a:moveTo>
                <a:cubicBezTo>
                  <a:pt x="262" y="180"/>
                  <a:pt x="250" y="180"/>
                  <a:pt x="242" y="186"/>
                </a:cubicBezTo>
                <a:lnTo>
                  <a:pt x="194" y="221"/>
                </a:lnTo>
                <a:cubicBezTo>
                  <a:pt x="186" y="227"/>
                  <a:pt x="182" y="238"/>
                  <a:pt x="185" y="248"/>
                </a:cubicBezTo>
                <a:lnTo>
                  <a:pt x="204" y="304"/>
                </a:lnTo>
                <a:cubicBezTo>
                  <a:pt x="207" y="314"/>
                  <a:pt x="216" y="321"/>
                  <a:pt x="226" y="321"/>
                </a:cubicBezTo>
                <a:lnTo>
                  <a:pt x="286" y="321"/>
                </a:lnTo>
                <a:cubicBezTo>
                  <a:pt x="296" y="321"/>
                  <a:pt x="305" y="314"/>
                  <a:pt x="308" y="304"/>
                </a:cubicBezTo>
                <a:lnTo>
                  <a:pt x="327" y="248"/>
                </a:lnTo>
                <a:cubicBezTo>
                  <a:pt x="330" y="238"/>
                  <a:pt x="326" y="227"/>
                  <a:pt x="318" y="221"/>
                </a:cubicBezTo>
                <a:lnTo>
                  <a:pt x="270" y="18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1"/>
          <p:cNvSpPr txBox="1"/>
          <p:nvPr/>
        </p:nvSpPr>
        <p:spPr>
          <a:xfrm>
            <a:off x="1041400" y="2133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Prince Moulay Abdellah Stadium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use of the stadium, including security and stewarding</a:t>
            </a:r>
            <a:endParaRPr b="0" i="0" sz="1250" u="none" cap="none" strike="noStrike"/>
          </a:p>
        </p:txBody>
      </p:sp>
      <p:sp>
        <p:nvSpPr>
          <p:cNvPr id="490" name="Google Shape;490;p21"/>
          <p:cNvSpPr/>
          <p:nvPr/>
        </p:nvSpPr>
        <p:spPr>
          <a:xfrm>
            <a:off x="609600" y="3048000"/>
            <a:ext cx="254000" cy="254000"/>
          </a:xfrm>
          <a:custGeom>
            <a:rect b="b" l="l" r="r" t="t"/>
            <a:pathLst>
              <a:path extrusionOk="0" h="512" w="512">
                <a:moveTo>
                  <a:pt x="16" y="24"/>
                </a:moveTo>
                <a:cubicBezTo>
                  <a:pt x="16" y="11"/>
                  <a:pt x="27" y="0"/>
                  <a:pt x="40" y="0"/>
                </a:cubicBezTo>
                <a:lnTo>
                  <a:pt x="472" y="0"/>
                </a:lnTo>
                <a:cubicBezTo>
                  <a:pt x="485" y="0"/>
                  <a:pt x="496" y="11"/>
                  <a:pt x="496" y="24"/>
                </a:cubicBezTo>
                <a:cubicBezTo>
                  <a:pt x="496" y="37"/>
                  <a:pt x="485" y="48"/>
                  <a:pt x="472" y="48"/>
                </a:cubicBezTo>
                <a:lnTo>
                  <a:pt x="464" y="48"/>
                </a:lnTo>
                <a:lnTo>
                  <a:pt x="464" y="464"/>
                </a:lnTo>
                <a:lnTo>
                  <a:pt x="472" y="464"/>
                </a:lnTo>
                <a:cubicBezTo>
                  <a:pt x="485" y="464"/>
                  <a:pt x="496" y="475"/>
                  <a:pt x="496" y="488"/>
                </a:cubicBezTo>
                <a:cubicBezTo>
                  <a:pt x="496" y="501"/>
                  <a:pt x="485" y="512"/>
                  <a:pt x="472" y="512"/>
                </a:cubicBezTo>
                <a:lnTo>
                  <a:pt x="40" y="512"/>
                </a:lnTo>
                <a:cubicBezTo>
                  <a:pt x="27" y="512"/>
                  <a:pt x="16" y="501"/>
                  <a:pt x="16" y="488"/>
                </a:cubicBezTo>
                <a:cubicBezTo>
                  <a:pt x="16" y="475"/>
                  <a:pt x="27" y="464"/>
                  <a:pt x="40" y="464"/>
                </a:cubicBezTo>
                <a:lnTo>
                  <a:pt x="48" y="464"/>
                </a:lnTo>
                <a:lnTo>
                  <a:pt x="48" y="48"/>
                </a:lnTo>
                <a:lnTo>
                  <a:pt x="40" y="48"/>
                </a:lnTo>
                <a:cubicBezTo>
                  <a:pt x="27" y="48"/>
                  <a:pt x="16" y="37"/>
                  <a:pt x="16" y="24"/>
                </a:cubicBezTo>
                <a:close/>
                <a:moveTo>
                  <a:pt x="224" y="112"/>
                </a:moveTo>
                <a:lnTo>
                  <a:pt x="224" y="144"/>
                </a:lnTo>
                <a:cubicBezTo>
                  <a:pt x="224" y="153"/>
                  <a:pt x="231" y="160"/>
                  <a:pt x="240" y="160"/>
                </a:cubicBezTo>
                <a:lnTo>
                  <a:pt x="272" y="160"/>
                </a:lnTo>
                <a:cubicBezTo>
                  <a:pt x="281" y="160"/>
                  <a:pt x="288" y="153"/>
                  <a:pt x="288" y="144"/>
                </a:cubicBezTo>
                <a:lnTo>
                  <a:pt x="288" y="112"/>
                </a:lnTo>
                <a:cubicBezTo>
                  <a:pt x="288" y="103"/>
                  <a:pt x="281" y="96"/>
                  <a:pt x="272" y="96"/>
                </a:cubicBezTo>
                <a:lnTo>
                  <a:pt x="240" y="96"/>
                </a:lnTo>
                <a:cubicBezTo>
                  <a:pt x="231" y="96"/>
                  <a:pt x="224" y="103"/>
                  <a:pt x="224" y="112"/>
                </a:cubicBezTo>
                <a:close/>
                <a:moveTo>
                  <a:pt x="128" y="96"/>
                </a:moveTo>
                <a:cubicBezTo>
                  <a:pt x="119" y="96"/>
                  <a:pt x="112" y="103"/>
                  <a:pt x="112" y="112"/>
                </a:cubicBezTo>
                <a:lnTo>
                  <a:pt x="112" y="144"/>
                </a:lnTo>
                <a:cubicBezTo>
                  <a:pt x="112" y="153"/>
                  <a:pt x="119" y="160"/>
                  <a:pt x="128" y="160"/>
                </a:cubicBezTo>
                <a:lnTo>
                  <a:pt x="160" y="160"/>
                </a:lnTo>
                <a:cubicBezTo>
                  <a:pt x="169" y="160"/>
                  <a:pt x="176" y="153"/>
                  <a:pt x="176" y="144"/>
                </a:cubicBezTo>
                <a:lnTo>
                  <a:pt x="176" y="112"/>
                </a:lnTo>
                <a:cubicBezTo>
                  <a:pt x="176" y="103"/>
                  <a:pt x="169" y="96"/>
                  <a:pt x="160" y="96"/>
                </a:cubicBezTo>
                <a:lnTo>
                  <a:pt x="128" y="96"/>
                </a:lnTo>
                <a:close/>
                <a:moveTo>
                  <a:pt x="224" y="208"/>
                </a:moveTo>
                <a:lnTo>
                  <a:pt x="224" y="240"/>
                </a:lnTo>
                <a:cubicBezTo>
                  <a:pt x="224" y="249"/>
                  <a:pt x="231" y="256"/>
                  <a:pt x="240" y="256"/>
                </a:cubicBezTo>
                <a:lnTo>
                  <a:pt x="272" y="256"/>
                </a:lnTo>
                <a:cubicBezTo>
                  <a:pt x="281" y="256"/>
                  <a:pt x="288" y="249"/>
                  <a:pt x="288" y="240"/>
                </a:cubicBezTo>
                <a:lnTo>
                  <a:pt x="288" y="208"/>
                </a:lnTo>
                <a:cubicBezTo>
                  <a:pt x="288" y="199"/>
                  <a:pt x="281" y="192"/>
                  <a:pt x="272" y="192"/>
                </a:cubicBezTo>
                <a:lnTo>
                  <a:pt x="240" y="192"/>
                </a:lnTo>
                <a:cubicBezTo>
                  <a:pt x="231" y="192"/>
                  <a:pt x="224" y="199"/>
                  <a:pt x="224" y="208"/>
                </a:cubicBezTo>
                <a:close/>
                <a:moveTo>
                  <a:pt x="352" y="96"/>
                </a:moveTo>
                <a:cubicBezTo>
                  <a:pt x="343" y="96"/>
                  <a:pt x="336" y="103"/>
                  <a:pt x="336" y="112"/>
                </a:cubicBezTo>
                <a:lnTo>
                  <a:pt x="336" y="144"/>
                </a:lnTo>
                <a:cubicBezTo>
                  <a:pt x="336" y="153"/>
                  <a:pt x="343" y="160"/>
                  <a:pt x="352" y="160"/>
                </a:cubicBezTo>
                <a:lnTo>
                  <a:pt x="384" y="160"/>
                </a:lnTo>
                <a:cubicBezTo>
                  <a:pt x="393" y="160"/>
                  <a:pt x="400" y="153"/>
                  <a:pt x="400" y="144"/>
                </a:cubicBezTo>
                <a:lnTo>
                  <a:pt x="400" y="112"/>
                </a:lnTo>
                <a:cubicBezTo>
                  <a:pt x="400" y="103"/>
                  <a:pt x="393" y="96"/>
                  <a:pt x="384" y="96"/>
                </a:cubicBezTo>
                <a:lnTo>
                  <a:pt x="352" y="96"/>
                </a:lnTo>
                <a:close/>
                <a:moveTo>
                  <a:pt x="112" y="208"/>
                </a:moveTo>
                <a:lnTo>
                  <a:pt x="112" y="240"/>
                </a:lnTo>
                <a:cubicBezTo>
                  <a:pt x="112" y="249"/>
                  <a:pt x="119" y="256"/>
                  <a:pt x="128" y="256"/>
                </a:cubicBezTo>
                <a:lnTo>
                  <a:pt x="160" y="256"/>
                </a:lnTo>
                <a:cubicBezTo>
                  <a:pt x="169" y="256"/>
                  <a:pt x="176" y="249"/>
                  <a:pt x="176" y="240"/>
                </a:cubicBezTo>
                <a:lnTo>
                  <a:pt x="176" y="208"/>
                </a:lnTo>
                <a:cubicBezTo>
                  <a:pt x="176" y="199"/>
                  <a:pt x="169" y="192"/>
                  <a:pt x="160" y="192"/>
                </a:cubicBezTo>
                <a:lnTo>
                  <a:pt x="128" y="192"/>
                </a:lnTo>
                <a:cubicBezTo>
                  <a:pt x="119" y="192"/>
                  <a:pt x="112" y="199"/>
                  <a:pt x="112" y="208"/>
                </a:cubicBezTo>
                <a:close/>
                <a:moveTo>
                  <a:pt x="352" y="192"/>
                </a:moveTo>
                <a:cubicBezTo>
                  <a:pt x="343" y="192"/>
                  <a:pt x="336" y="199"/>
                  <a:pt x="336" y="208"/>
                </a:cubicBezTo>
                <a:lnTo>
                  <a:pt x="336" y="240"/>
                </a:lnTo>
                <a:cubicBezTo>
                  <a:pt x="336" y="249"/>
                  <a:pt x="343" y="256"/>
                  <a:pt x="352" y="256"/>
                </a:cubicBezTo>
                <a:lnTo>
                  <a:pt x="384" y="256"/>
                </a:lnTo>
                <a:cubicBezTo>
                  <a:pt x="393" y="256"/>
                  <a:pt x="400" y="249"/>
                  <a:pt x="400" y="240"/>
                </a:cubicBezTo>
                <a:lnTo>
                  <a:pt x="400" y="208"/>
                </a:lnTo>
                <a:cubicBezTo>
                  <a:pt x="400" y="199"/>
                  <a:pt x="393" y="192"/>
                  <a:pt x="384" y="192"/>
                </a:cubicBezTo>
                <a:lnTo>
                  <a:pt x="352" y="192"/>
                </a:lnTo>
                <a:close/>
                <a:moveTo>
                  <a:pt x="288" y="384"/>
                </a:moveTo>
                <a:lnTo>
                  <a:pt x="332" y="384"/>
                </a:lnTo>
                <a:cubicBezTo>
                  <a:pt x="342" y="384"/>
                  <a:pt x="349" y="375"/>
                  <a:pt x="346" y="366"/>
                </a:cubicBezTo>
                <a:cubicBezTo>
                  <a:pt x="332" y="330"/>
                  <a:pt x="297" y="304"/>
                  <a:pt x="256" y="304"/>
                </a:cubicBezTo>
                <a:cubicBezTo>
                  <a:pt x="215" y="304"/>
                  <a:pt x="180" y="330"/>
                  <a:pt x="166" y="366"/>
                </a:cubicBezTo>
                <a:cubicBezTo>
                  <a:pt x="163" y="375"/>
                  <a:pt x="171" y="384"/>
                  <a:pt x="180" y="384"/>
                </a:cubicBezTo>
                <a:lnTo>
                  <a:pt x="224" y="384"/>
                </a:lnTo>
                <a:lnTo>
                  <a:pt x="224" y="464"/>
                </a:lnTo>
                <a:lnTo>
                  <a:pt x="288" y="464"/>
                </a:lnTo>
                <a:lnTo>
                  <a:pt x="288" y="384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1"/>
          <p:cNvSpPr txBox="1"/>
          <p:nvPr/>
        </p:nvSpPr>
        <p:spPr>
          <a:xfrm>
            <a:off x="1041400" y="29972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Hotel accommodation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200 rooms for fighters, teams and production (proposal: a premium Rabat hotel)</a:t>
            </a:r>
            <a:endParaRPr b="0" i="0" sz="1250" u="none" cap="none" strike="noStrike"/>
          </a:p>
        </p:txBody>
      </p:sp>
      <p:sp>
        <p:nvSpPr>
          <p:cNvPr id="492" name="Google Shape;492;p21"/>
          <p:cNvSpPr/>
          <p:nvPr/>
        </p:nvSpPr>
        <p:spPr>
          <a:xfrm>
            <a:off x="609600" y="3962400"/>
            <a:ext cx="254000" cy="254000"/>
          </a:xfrm>
          <a:custGeom>
            <a:rect b="b" l="l" r="r" t="t"/>
            <a:pathLst>
              <a:path extrusionOk="0" h="512" w="576">
                <a:moveTo>
                  <a:pt x="520" y="200"/>
                </a:moveTo>
                <a:cubicBezTo>
                  <a:pt x="551" y="200"/>
                  <a:pt x="576" y="225"/>
                  <a:pt x="576" y="256"/>
                </a:cubicBezTo>
                <a:cubicBezTo>
                  <a:pt x="576" y="287"/>
                  <a:pt x="551" y="312"/>
                  <a:pt x="520" y="312"/>
                </a:cubicBezTo>
                <a:lnTo>
                  <a:pt x="393" y="312"/>
                </a:lnTo>
                <a:lnTo>
                  <a:pt x="234" y="486"/>
                </a:lnTo>
                <a:cubicBezTo>
                  <a:pt x="227" y="492"/>
                  <a:pt x="219" y="496"/>
                  <a:pt x="210" y="496"/>
                </a:cubicBezTo>
                <a:lnTo>
                  <a:pt x="166" y="496"/>
                </a:lnTo>
                <a:cubicBezTo>
                  <a:pt x="155" y="496"/>
                  <a:pt x="148" y="485"/>
                  <a:pt x="151" y="475"/>
                </a:cubicBezTo>
                <a:lnTo>
                  <a:pt x="205" y="312"/>
                </a:lnTo>
                <a:lnTo>
                  <a:pt x="106" y="312"/>
                </a:lnTo>
                <a:lnTo>
                  <a:pt x="53" y="378"/>
                </a:lnTo>
                <a:cubicBezTo>
                  <a:pt x="50" y="382"/>
                  <a:pt x="45" y="384"/>
                  <a:pt x="40" y="384"/>
                </a:cubicBezTo>
                <a:lnTo>
                  <a:pt x="21" y="384"/>
                </a:lnTo>
                <a:cubicBezTo>
                  <a:pt x="10" y="384"/>
                  <a:pt x="3" y="374"/>
                  <a:pt x="5" y="364"/>
                </a:cubicBezTo>
                <a:lnTo>
                  <a:pt x="32" y="256"/>
                </a:lnTo>
                <a:lnTo>
                  <a:pt x="5" y="148"/>
                </a:lnTo>
                <a:cubicBezTo>
                  <a:pt x="2" y="138"/>
                  <a:pt x="10" y="128"/>
                  <a:pt x="21" y="128"/>
                </a:cubicBezTo>
                <a:lnTo>
                  <a:pt x="40" y="128"/>
                </a:lnTo>
                <a:cubicBezTo>
                  <a:pt x="45" y="128"/>
                  <a:pt x="50" y="130"/>
                  <a:pt x="53" y="134"/>
                </a:cubicBezTo>
                <a:lnTo>
                  <a:pt x="106" y="200"/>
                </a:lnTo>
                <a:lnTo>
                  <a:pt x="205" y="200"/>
                </a:lnTo>
                <a:lnTo>
                  <a:pt x="151" y="37"/>
                </a:lnTo>
                <a:cubicBezTo>
                  <a:pt x="148" y="27"/>
                  <a:pt x="155" y="16"/>
                  <a:pt x="166" y="16"/>
                </a:cubicBezTo>
                <a:lnTo>
                  <a:pt x="210" y="16"/>
                </a:lnTo>
                <a:cubicBezTo>
                  <a:pt x="219" y="16"/>
                  <a:pt x="227" y="20"/>
                  <a:pt x="233" y="26"/>
                </a:cubicBezTo>
                <a:lnTo>
                  <a:pt x="393" y="200"/>
                </a:lnTo>
                <a:lnTo>
                  <a:pt x="520" y="200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1"/>
          <p:cNvSpPr txBox="1"/>
          <p:nvPr/>
        </p:nvSpPr>
        <p:spPr>
          <a:xfrm>
            <a:off x="1041400" y="3911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Royal Air Maroc flights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200 returns: 100 business, 100 premium economy</a:t>
            </a:r>
            <a:endParaRPr b="0" i="0" sz="1250" u="none" cap="none" strike="noStrike"/>
          </a:p>
        </p:txBody>
      </p:sp>
      <p:sp>
        <p:nvSpPr>
          <p:cNvPr id="494" name="Google Shape;494;p21"/>
          <p:cNvSpPr/>
          <p:nvPr/>
        </p:nvSpPr>
        <p:spPr>
          <a:xfrm>
            <a:off x="609600" y="4876800"/>
            <a:ext cx="254000" cy="254000"/>
          </a:xfrm>
          <a:custGeom>
            <a:rect b="b" l="l" r="r" t="t"/>
            <a:pathLst>
              <a:path extrusionOk="0" h="512" w="576">
                <a:moveTo>
                  <a:pt x="269" y="85"/>
                </a:moveTo>
                <a:lnTo>
                  <a:pt x="152" y="215"/>
                </a:lnTo>
                <a:cubicBezTo>
                  <a:pt x="148" y="220"/>
                  <a:pt x="148" y="228"/>
                  <a:pt x="153" y="233"/>
                </a:cubicBezTo>
                <a:cubicBezTo>
                  <a:pt x="183" y="263"/>
                  <a:pt x="233" y="263"/>
                  <a:pt x="263" y="233"/>
                </a:cubicBezTo>
                <a:lnTo>
                  <a:pt x="295" y="201"/>
                </a:lnTo>
                <a:cubicBezTo>
                  <a:pt x="299" y="197"/>
                  <a:pt x="305" y="194"/>
                  <a:pt x="310" y="194"/>
                </a:cubicBezTo>
                <a:cubicBezTo>
                  <a:pt x="317" y="193"/>
                  <a:pt x="324" y="196"/>
                  <a:pt x="329" y="201"/>
                </a:cubicBezTo>
                <a:lnTo>
                  <a:pt x="506" y="376"/>
                </a:lnTo>
                <a:lnTo>
                  <a:pt x="576" y="320"/>
                </a:lnTo>
                <a:lnTo>
                  <a:pt x="576" y="32"/>
                </a:lnTo>
                <a:lnTo>
                  <a:pt x="464" y="96"/>
                </a:lnTo>
                <a:lnTo>
                  <a:pt x="440" y="80"/>
                </a:lnTo>
                <a:cubicBezTo>
                  <a:pt x="424" y="70"/>
                  <a:pt x="406" y="64"/>
                  <a:pt x="387" y="64"/>
                </a:cubicBezTo>
                <a:lnTo>
                  <a:pt x="317" y="64"/>
                </a:lnTo>
                <a:cubicBezTo>
                  <a:pt x="315" y="64"/>
                  <a:pt x="314" y="64"/>
                  <a:pt x="313" y="64"/>
                </a:cubicBezTo>
                <a:cubicBezTo>
                  <a:pt x="296" y="65"/>
                  <a:pt x="280" y="73"/>
                  <a:pt x="269" y="85"/>
                </a:cubicBezTo>
                <a:close/>
                <a:moveTo>
                  <a:pt x="117" y="183"/>
                </a:moveTo>
                <a:lnTo>
                  <a:pt x="223" y="64"/>
                </a:lnTo>
                <a:lnTo>
                  <a:pt x="184" y="64"/>
                </a:lnTo>
                <a:cubicBezTo>
                  <a:pt x="158" y="64"/>
                  <a:pt x="134" y="74"/>
                  <a:pt x="116" y="92"/>
                </a:cubicBezTo>
                <a:lnTo>
                  <a:pt x="112" y="96"/>
                </a:lnTo>
                <a:lnTo>
                  <a:pt x="0" y="32"/>
                </a:lnTo>
                <a:lnTo>
                  <a:pt x="0" y="320"/>
                </a:lnTo>
                <a:lnTo>
                  <a:pt x="156" y="450"/>
                </a:lnTo>
                <a:cubicBezTo>
                  <a:pt x="179" y="470"/>
                  <a:pt x="208" y="480"/>
                  <a:pt x="238" y="480"/>
                </a:cubicBezTo>
                <a:lnTo>
                  <a:pt x="254" y="480"/>
                </a:lnTo>
                <a:lnTo>
                  <a:pt x="247" y="473"/>
                </a:lnTo>
                <a:cubicBezTo>
                  <a:pt x="238" y="464"/>
                  <a:pt x="238" y="448"/>
                  <a:pt x="247" y="439"/>
                </a:cubicBezTo>
                <a:cubicBezTo>
                  <a:pt x="256" y="430"/>
                  <a:pt x="272" y="430"/>
                  <a:pt x="281" y="439"/>
                </a:cubicBezTo>
                <a:lnTo>
                  <a:pt x="322" y="480"/>
                </a:lnTo>
                <a:lnTo>
                  <a:pt x="331" y="480"/>
                </a:lnTo>
                <a:cubicBezTo>
                  <a:pt x="350" y="480"/>
                  <a:pt x="369" y="476"/>
                  <a:pt x="386" y="468"/>
                </a:cubicBezTo>
                <a:lnTo>
                  <a:pt x="359" y="441"/>
                </a:lnTo>
                <a:cubicBezTo>
                  <a:pt x="350" y="432"/>
                  <a:pt x="350" y="416"/>
                  <a:pt x="359" y="407"/>
                </a:cubicBezTo>
                <a:cubicBezTo>
                  <a:pt x="368" y="398"/>
                  <a:pt x="384" y="398"/>
                  <a:pt x="393" y="407"/>
                </a:cubicBezTo>
                <a:lnTo>
                  <a:pt x="425" y="439"/>
                </a:lnTo>
                <a:lnTo>
                  <a:pt x="442" y="422"/>
                </a:lnTo>
                <a:cubicBezTo>
                  <a:pt x="451" y="413"/>
                  <a:pt x="454" y="400"/>
                  <a:pt x="450" y="389"/>
                </a:cubicBezTo>
                <a:lnTo>
                  <a:pt x="312" y="252"/>
                </a:lnTo>
                <a:lnTo>
                  <a:pt x="297" y="267"/>
                </a:lnTo>
                <a:cubicBezTo>
                  <a:pt x="248" y="316"/>
                  <a:pt x="168" y="316"/>
                  <a:pt x="119" y="267"/>
                </a:cubicBezTo>
                <a:cubicBezTo>
                  <a:pt x="96" y="244"/>
                  <a:pt x="95" y="207"/>
                  <a:pt x="117" y="183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1"/>
          <p:cNvSpPr txBox="1"/>
          <p:nvPr/>
        </p:nvSpPr>
        <p:spPr>
          <a:xfrm>
            <a:off x="1041400" y="48260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Introductions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to Moroccan broadcasters and the named sponsorship companies</a:t>
            </a:r>
            <a:endParaRPr b="0" i="0" sz="1250" u="none" cap="none" strike="noStrike"/>
          </a:p>
        </p:txBody>
      </p:sp>
      <p:sp>
        <p:nvSpPr>
          <p:cNvPr id="496" name="Google Shape;496;p21"/>
          <p:cNvSpPr/>
          <p:nvPr/>
        </p:nvSpPr>
        <p:spPr>
          <a:xfrm>
            <a:off x="6400800" y="2184400"/>
            <a:ext cx="254000" cy="254000"/>
          </a:xfrm>
          <a:custGeom>
            <a:rect b="b" l="l" r="r" t="t"/>
            <a:pathLst>
              <a:path extrusionOk="0" h="512" w="512">
                <a:moveTo>
                  <a:pt x="256" y="0"/>
                </a:moveTo>
                <a:cubicBezTo>
                  <a:pt x="261" y="0"/>
                  <a:pt x="265" y="1"/>
                  <a:pt x="269" y="3"/>
                </a:cubicBezTo>
                <a:lnTo>
                  <a:pt x="458" y="83"/>
                </a:lnTo>
                <a:cubicBezTo>
                  <a:pt x="480" y="92"/>
                  <a:pt x="496" y="114"/>
                  <a:pt x="496" y="140"/>
                </a:cubicBezTo>
                <a:cubicBezTo>
                  <a:pt x="496" y="239"/>
                  <a:pt x="455" y="421"/>
                  <a:pt x="283" y="503"/>
                </a:cubicBezTo>
                <a:cubicBezTo>
                  <a:pt x="266" y="511"/>
                  <a:pt x="246" y="511"/>
                  <a:pt x="230" y="503"/>
                </a:cubicBezTo>
                <a:cubicBezTo>
                  <a:pt x="57" y="421"/>
                  <a:pt x="17" y="239"/>
                  <a:pt x="16" y="140"/>
                </a:cubicBezTo>
                <a:cubicBezTo>
                  <a:pt x="16" y="114"/>
                  <a:pt x="32" y="92"/>
                  <a:pt x="54" y="83"/>
                </a:cubicBezTo>
                <a:lnTo>
                  <a:pt x="243" y="3"/>
                </a:lnTo>
                <a:cubicBezTo>
                  <a:pt x="247" y="1"/>
                  <a:pt x="251" y="0"/>
                  <a:pt x="256" y="0"/>
                </a:cubicBezTo>
                <a:close/>
                <a:moveTo>
                  <a:pt x="256" y="67"/>
                </a:moveTo>
                <a:lnTo>
                  <a:pt x="256" y="445"/>
                </a:lnTo>
                <a:cubicBezTo>
                  <a:pt x="394" y="378"/>
                  <a:pt x="431" y="230"/>
                  <a:pt x="432" y="142"/>
                </a:cubicBezTo>
                <a:lnTo>
                  <a:pt x="256" y="67"/>
                </a:lnTo>
                <a:lnTo>
                  <a:pt x="256" y="67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1"/>
          <p:cNvSpPr txBox="1"/>
          <p:nvPr/>
        </p:nvSpPr>
        <p:spPr>
          <a:xfrm>
            <a:off x="6832600" y="2133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Insurance partner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a Moroccan insurer to carry the show's event cover</a:t>
            </a:r>
            <a:endParaRPr b="0" i="0" sz="1250" u="none" cap="none" strike="noStrike"/>
          </a:p>
        </p:txBody>
      </p:sp>
      <p:sp>
        <p:nvSpPr>
          <p:cNvPr id="498" name="Google Shape;498;p21"/>
          <p:cNvSpPr/>
          <p:nvPr/>
        </p:nvSpPr>
        <p:spPr>
          <a:xfrm>
            <a:off x="6400800" y="3048000"/>
            <a:ext cx="254000" cy="254000"/>
          </a:xfrm>
          <a:custGeom>
            <a:rect b="b" l="l" r="r" t="t"/>
            <a:pathLst>
              <a:path extrusionOk="0" h="512" w="576">
                <a:moveTo>
                  <a:pt x="96" y="0"/>
                </a:moveTo>
                <a:cubicBezTo>
                  <a:pt x="61" y="0"/>
                  <a:pt x="32" y="29"/>
                  <a:pt x="32" y="64"/>
                </a:cubicBezTo>
                <a:lnTo>
                  <a:pt x="32" y="448"/>
                </a:lnTo>
                <a:cubicBezTo>
                  <a:pt x="32" y="483"/>
                  <a:pt x="61" y="512"/>
                  <a:pt x="96" y="512"/>
                </a:cubicBezTo>
                <a:lnTo>
                  <a:pt x="297" y="512"/>
                </a:lnTo>
                <a:cubicBezTo>
                  <a:pt x="285" y="497"/>
                  <a:pt x="274" y="481"/>
                  <a:pt x="265" y="464"/>
                </a:cubicBezTo>
                <a:lnTo>
                  <a:pt x="176" y="464"/>
                </a:lnTo>
                <a:lnTo>
                  <a:pt x="176" y="384"/>
                </a:lnTo>
                <a:cubicBezTo>
                  <a:pt x="176" y="366"/>
                  <a:pt x="190" y="352"/>
                  <a:pt x="208" y="352"/>
                </a:cubicBezTo>
                <a:lnTo>
                  <a:pt x="240" y="352"/>
                </a:lnTo>
                <a:lnTo>
                  <a:pt x="240" y="325"/>
                </a:lnTo>
                <a:cubicBezTo>
                  <a:pt x="240" y="307"/>
                  <a:pt x="246" y="290"/>
                  <a:pt x="257" y="277"/>
                </a:cubicBezTo>
                <a:cubicBezTo>
                  <a:pt x="256" y="275"/>
                  <a:pt x="256" y="274"/>
                  <a:pt x="256" y="272"/>
                </a:cubicBezTo>
                <a:lnTo>
                  <a:pt x="256" y="240"/>
                </a:lnTo>
                <a:cubicBezTo>
                  <a:pt x="256" y="231"/>
                  <a:pt x="263" y="224"/>
                  <a:pt x="272" y="224"/>
                </a:cubicBezTo>
                <a:lnTo>
                  <a:pt x="304" y="224"/>
                </a:lnTo>
                <a:cubicBezTo>
                  <a:pt x="313" y="224"/>
                  <a:pt x="320" y="231"/>
                  <a:pt x="320" y="240"/>
                </a:cubicBezTo>
                <a:lnTo>
                  <a:pt x="320" y="241"/>
                </a:lnTo>
                <a:lnTo>
                  <a:pt x="407" y="212"/>
                </a:lnTo>
                <a:cubicBezTo>
                  <a:pt x="410" y="211"/>
                  <a:pt x="413" y="210"/>
                  <a:pt x="416" y="210"/>
                </a:cubicBezTo>
                <a:lnTo>
                  <a:pt x="416" y="64"/>
                </a:lnTo>
                <a:cubicBezTo>
                  <a:pt x="416" y="29"/>
                  <a:pt x="387" y="0"/>
                  <a:pt x="352" y="0"/>
                </a:cubicBezTo>
                <a:lnTo>
                  <a:pt x="96" y="0"/>
                </a:lnTo>
                <a:close/>
                <a:moveTo>
                  <a:pt x="128" y="112"/>
                </a:moveTo>
                <a:cubicBezTo>
                  <a:pt x="128" y="103"/>
                  <a:pt x="135" y="96"/>
                  <a:pt x="144" y="96"/>
                </a:cubicBezTo>
                <a:lnTo>
                  <a:pt x="176" y="96"/>
                </a:lnTo>
                <a:cubicBezTo>
                  <a:pt x="185" y="96"/>
                  <a:pt x="192" y="103"/>
                  <a:pt x="192" y="112"/>
                </a:cubicBezTo>
                <a:lnTo>
                  <a:pt x="192" y="144"/>
                </a:lnTo>
                <a:cubicBezTo>
                  <a:pt x="192" y="153"/>
                  <a:pt x="185" y="160"/>
                  <a:pt x="176" y="160"/>
                </a:cubicBezTo>
                <a:lnTo>
                  <a:pt x="144" y="160"/>
                </a:lnTo>
                <a:cubicBezTo>
                  <a:pt x="135" y="160"/>
                  <a:pt x="128" y="153"/>
                  <a:pt x="128" y="144"/>
                </a:cubicBezTo>
                <a:lnTo>
                  <a:pt x="128" y="112"/>
                </a:lnTo>
                <a:close/>
                <a:moveTo>
                  <a:pt x="272" y="96"/>
                </a:moveTo>
                <a:lnTo>
                  <a:pt x="304" y="96"/>
                </a:lnTo>
                <a:cubicBezTo>
                  <a:pt x="313" y="96"/>
                  <a:pt x="320" y="103"/>
                  <a:pt x="320" y="112"/>
                </a:cubicBezTo>
                <a:lnTo>
                  <a:pt x="320" y="144"/>
                </a:lnTo>
                <a:cubicBezTo>
                  <a:pt x="320" y="153"/>
                  <a:pt x="313" y="160"/>
                  <a:pt x="304" y="160"/>
                </a:cubicBezTo>
                <a:lnTo>
                  <a:pt x="272" y="160"/>
                </a:lnTo>
                <a:cubicBezTo>
                  <a:pt x="263" y="160"/>
                  <a:pt x="256" y="153"/>
                  <a:pt x="256" y="144"/>
                </a:cubicBezTo>
                <a:lnTo>
                  <a:pt x="256" y="112"/>
                </a:lnTo>
                <a:cubicBezTo>
                  <a:pt x="256" y="103"/>
                  <a:pt x="263" y="96"/>
                  <a:pt x="272" y="96"/>
                </a:cubicBezTo>
                <a:close/>
                <a:moveTo>
                  <a:pt x="128" y="240"/>
                </a:moveTo>
                <a:cubicBezTo>
                  <a:pt x="128" y="231"/>
                  <a:pt x="135" y="224"/>
                  <a:pt x="144" y="224"/>
                </a:cubicBezTo>
                <a:lnTo>
                  <a:pt x="176" y="224"/>
                </a:lnTo>
                <a:cubicBezTo>
                  <a:pt x="185" y="224"/>
                  <a:pt x="192" y="231"/>
                  <a:pt x="192" y="240"/>
                </a:cubicBezTo>
                <a:lnTo>
                  <a:pt x="192" y="272"/>
                </a:lnTo>
                <a:cubicBezTo>
                  <a:pt x="192" y="281"/>
                  <a:pt x="185" y="288"/>
                  <a:pt x="176" y="288"/>
                </a:cubicBezTo>
                <a:lnTo>
                  <a:pt x="144" y="288"/>
                </a:lnTo>
                <a:cubicBezTo>
                  <a:pt x="135" y="288"/>
                  <a:pt x="128" y="281"/>
                  <a:pt x="128" y="272"/>
                </a:cubicBezTo>
                <a:lnTo>
                  <a:pt x="128" y="240"/>
                </a:lnTo>
                <a:close/>
              </a:path>
              <a:path extrusionOk="0" h="512" w="576">
                <a:moveTo>
                  <a:pt x="422" y="260"/>
                </a:moveTo>
                <a:lnTo>
                  <a:pt x="310" y="297"/>
                </a:lnTo>
                <a:cubicBezTo>
                  <a:pt x="297" y="301"/>
                  <a:pt x="288" y="313"/>
                  <a:pt x="288" y="327"/>
                </a:cubicBezTo>
                <a:lnTo>
                  <a:pt x="288" y="358"/>
                </a:lnTo>
                <a:cubicBezTo>
                  <a:pt x="288" y="433"/>
                  <a:pt x="331" y="500"/>
                  <a:pt x="398" y="532"/>
                </a:cubicBezTo>
                <a:lnTo>
                  <a:pt x="417" y="541"/>
                </a:lnTo>
                <a:cubicBezTo>
                  <a:pt x="422" y="543"/>
                  <a:pt x="427" y="544"/>
                  <a:pt x="432" y="544"/>
                </a:cubicBezTo>
                <a:cubicBezTo>
                  <a:pt x="437" y="544"/>
                  <a:pt x="442" y="543"/>
                  <a:pt x="447" y="541"/>
                </a:cubicBezTo>
                <a:lnTo>
                  <a:pt x="466" y="532"/>
                </a:lnTo>
                <a:cubicBezTo>
                  <a:pt x="533" y="500"/>
                  <a:pt x="576" y="433"/>
                  <a:pt x="576" y="358"/>
                </a:cubicBezTo>
                <a:lnTo>
                  <a:pt x="576" y="327"/>
                </a:lnTo>
                <a:cubicBezTo>
                  <a:pt x="576" y="313"/>
                  <a:pt x="567" y="301"/>
                  <a:pt x="554" y="297"/>
                </a:cubicBezTo>
                <a:lnTo>
                  <a:pt x="442" y="259"/>
                </a:lnTo>
                <a:cubicBezTo>
                  <a:pt x="436" y="257"/>
                  <a:pt x="428" y="257"/>
                  <a:pt x="422" y="259"/>
                </a:cubicBezTo>
                <a:close/>
                <a:moveTo>
                  <a:pt x="445" y="489"/>
                </a:moveTo>
                <a:lnTo>
                  <a:pt x="432" y="495"/>
                </a:lnTo>
                <a:lnTo>
                  <a:pt x="432" y="307"/>
                </a:lnTo>
                <a:lnTo>
                  <a:pt x="528" y="339"/>
                </a:lnTo>
                <a:lnTo>
                  <a:pt x="528" y="358"/>
                </a:lnTo>
                <a:cubicBezTo>
                  <a:pt x="528" y="414"/>
                  <a:pt x="496" y="465"/>
                  <a:pt x="445" y="489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1"/>
          <p:cNvSpPr txBox="1"/>
          <p:nvPr/>
        </p:nvSpPr>
        <p:spPr>
          <a:xfrm>
            <a:off x="6832600" y="29972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Local police support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traffic, crowd movement and public order around the stadium</a:t>
            </a:r>
            <a:endParaRPr b="0" i="0" sz="1250" u="none" cap="none" strike="noStrike"/>
          </a:p>
        </p:txBody>
      </p:sp>
      <p:sp>
        <p:nvSpPr>
          <p:cNvPr id="500" name="Google Shape;500;p21"/>
          <p:cNvSpPr/>
          <p:nvPr/>
        </p:nvSpPr>
        <p:spPr>
          <a:xfrm>
            <a:off x="6400800" y="3962400"/>
            <a:ext cx="254000" cy="254000"/>
          </a:xfrm>
          <a:custGeom>
            <a:rect b="b" l="l" r="r" t="t"/>
            <a:pathLst>
              <a:path extrusionOk="0" h="512" w="576">
                <a:moveTo>
                  <a:pt x="64" y="32"/>
                </a:moveTo>
                <a:cubicBezTo>
                  <a:pt x="29" y="32"/>
                  <a:pt x="0" y="61"/>
                  <a:pt x="0" y="96"/>
                </a:cubicBezTo>
                <a:lnTo>
                  <a:pt x="0" y="384"/>
                </a:lnTo>
                <a:cubicBezTo>
                  <a:pt x="0" y="419"/>
                  <a:pt x="29" y="448"/>
                  <a:pt x="64" y="448"/>
                </a:cubicBezTo>
                <a:lnTo>
                  <a:pt x="67" y="448"/>
                </a:lnTo>
                <a:cubicBezTo>
                  <a:pt x="78" y="485"/>
                  <a:pt x="112" y="512"/>
                  <a:pt x="152" y="512"/>
                </a:cubicBezTo>
                <a:cubicBezTo>
                  <a:pt x="192" y="512"/>
                  <a:pt x="226" y="485"/>
                  <a:pt x="237" y="448"/>
                </a:cubicBezTo>
                <a:lnTo>
                  <a:pt x="339" y="448"/>
                </a:lnTo>
                <a:cubicBezTo>
                  <a:pt x="350" y="485"/>
                  <a:pt x="384" y="512"/>
                  <a:pt x="424" y="512"/>
                </a:cubicBezTo>
                <a:cubicBezTo>
                  <a:pt x="464" y="512"/>
                  <a:pt x="498" y="485"/>
                  <a:pt x="509" y="448"/>
                </a:cubicBezTo>
                <a:lnTo>
                  <a:pt x="512" y="448"/>
                </a:lnTo>
                <a:cubicBezTo>
                  <a:pt x="547" y="448"/>
                  <a:pt x="576" y="419"/>
                  <a:pt x="576" y="384"/>
                </a:cubicBezTo>
                <a:lnTo>
                  <a:pt x="576" y="237"/>
                </a:lnTo>
                <a:cubicBezTo>
                  <a:pt x="576" y="220"/>
                  <a:pt x="569" y="204"/>
                  <a:pt x="557" y="192"/>
                </a:cubicBezTo>
                <a:lnTo>
                  <a:pt x="512" y="147"/>
                </a:lnTo>
                <a:cubicBezTo>
                  <a:pt x="500" y="135"/>
                  <a:pt x="484" y="128"/>
                  <a:pt x="467" y="128"/>
                </a:cubicBezTo>
                <a:lnTo>
                  <a:pt x="416" y="128"/>
                </a:lnTo>
                <a:lnTo>
                  <a:pt x="416" y="96"/>
                </a:lnTo>
                <a:cubicBezTo>
                  <a:pt x="416" y="61"/>
                  <a:pt x="387" y="32"/>
                  <a:pt x="352" y="32"/>
                </a:cubicBezTo>
                <a:lnTo>
                  <a:pt x="64" y="32"/>
                </a:lnTo>
                <a:close/>
                <a:moveTo>
                  <a:pt x="512" y="237"/>
                </a:moveTo>
                <a:lnTo>
                  <a:pt x="512" y="288"/>
                </a:lnTo>
                <a:lnTo>
                  <a:pt x="416" y="288"/>
                </a:lnTo>
                <a:lnTo>
                  <a:pt x="416" y="192"/>
                </a:lnTo>
                <a:lnTo>
                  <a:pt x="467" y="192"/>
                </a:lnTo>
                <a:lnTo>
                  <a:pt x="512" y="237"/>
                </a:lnTo>
                <a:close/>
                <a:moveTo>
                  <a:pt x="152" y="384"/>
                </a:moveTo>
                <a:cubicBezTo>
                  <a:pt x="174" y="384"/>
                  <a:pt x="192" y="402"/>
                  <a:pt x="192" y="424"/>
                </a:cubicBezTo>
                <a:cubicBezTo>
                  <a:pt x="192" y="446"/>
                  <a:pt x="174" y="464"/>
                  <a:pt x="152" y="464"/>
                </a:cubicBezTo>
                <a:cubicBezTo>
                  <a:pt x="130" y="464"/>
                  <a:pt x="112" y="446"/>
                  <a:pt x="112" y="424"/>
                </a:cubicBezTo>
                <a:cubicBezTo>
                  <a:pt x="112" y="402"/>
                  <a:pt x="130" y="384"/>
                  <a:pt x="152" y="384"/>
                </a:cubicBezTo>
                <a:close/>
                <a:moveTo>
                  <a:pt x="384" y="424"/>
                </a:moveTo>
                <a:cubicBezTo>
                  <a:pt x="384" y="402"/>
                  <a:pt x="402" y="384"/>
                  <a:pt x="424" y="384"/>
                </a:cubicBezTo>
                <a:cubicBezTo>
                  <a:pt x="446" y="384"/>
                  <a:pt x="464" y="402"/>
                  <a:pt x="464" y="424"/>
                </a:cubicBezTo>
                <a:cubicBezTo>
                  <a:pt x="464" y="446"/>
                  <a:pt x="446" y="464"/>
                  <a:pt x="424" y="464"/>
                </a:cubicBezTo>
                <a:cubicBezTo>
                  <a:pt x="402" y="464"/>
                  <a:pt x="384" y="446"/>
                  <a:pt x="384" y="424"/>
                </a:cubicBezTo>
                <a:close/>
                <a:moveTo>
                  <a:pt x="176" y="136"/>
                </a:moveTo>
                <a:cubicBezTo>
                  <a:pt x="176" y="127"/>
                  <a:pt x="183" y="120"/>
                  <a:pt x="192" y="120"/>
                </a:cubicBezTo>
                <a:lnTo>
                  <a:pt x="224" y="120"/>
                </a:lnTo>
                <a:cubicBezTo>
                  <a:pt x="233" y="120"/>
                  <a:pt x="240" y="127"/>
                  <a:pt x="240" y="136"/>
                </a:cubicBezTo>
                <a:lnTo>
                  <a:pt x="240" y="176"/>
                </a:lnTo>
                <a:lnTo>
                  <a:pt x="280" y="176"/>
                </a:lnTo>
                <a:cubicBezTo>
                  <a:pt x="289" y="176"/>
                  <a:pt x="296" y="183"/>
                  <a:pt x="296" y="192"/>
                </a:cubicBezTo>
                <a:lnTo>
                  <a:pt x="296" y="224"/>
                </a:lnTo>
                <a:cubicBezTo>
                  <a:pt x="296" y="233"/>
                  <a:pt x="289" y="240"/>
                  <a:pt x="280" y="240"/>
                </a:cubicBezTo>
                <a:lnTo>
                  <a:pt x="240" y="240"/>
                </a:lnTo>
                <a:lnTo>
                  <a:pt x="240" y="280"/>
                </a:lnTo>
                <a:cubicBezTo>
                  <a:pt x="240" y="289"/>
                  <a:pt x="233" y="296"/>
                  <a:pt x="224" y="296"/>
                </a:cubicBezTo>
                <a:lnTo>
                  <a:pt x="192" y="296"/>
                </a:lnTo>
                <a:cubicBezTo>
                  <a:pt x="183" y="296"/>
                  <a:pt x="176" y="289"/>
                  <a:pt x="176" y="280"/>
                </a:cubicBezTo>
                <a:lnTo>
                  <a:pt x="176" y="240"/>
                </a:lnTo>
                <a:lnTo>
                  <a:pt x="136" y="240"/>
                </a:lnTo>
                <a:cubicBezTo>
                  <a:pt x="127" y="240"/>
                  <a:pt x="120" y="233"/>
                  <a:pt x="120" y="224"/>
                </a:cubicBezTo>
                <a:lnTo>
                  <a:pt x="120" y="192"/>
                </a:lnTo>
                <a:cubicBezTo>
                  <a:pt x="120" y="183"/>
                  <a:pt x="127" y="176"/>
                  <a:pt x="136" y="176"/>
                </a:cubicBezTo>
                <a:lnTo>
                  <a:pt x="176" y="176"/>
                </a:lnTo>
                <a:lnTo>
                  <a:pt x="176" y="1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1"/>
          <p:cNvSpPr txBox="1"/>
          <p:nvPr/>
        </p:nvSpPr>
        <p:spPr>
          <a:xfrm>
            <a:off x="6832600" y="3911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Local medical support</a:t>
            </a:r>
            <a:r>
              <a:rPr b="0" i="0" lang="en-US" sz="12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— complementing our three paramedic crews, each with a senior paramedic</a:t>
            </a:r>
            <a:endParaRPr b="0" i="0" sz="1250" u="none" cap="none" strike="noStrike"/>
          </a:p>
        </p:txBody>
      </p:sp>
      <p:sp>
        <p:nvSpPr>
          <p:cNvPr id="502" name="Google Shape;502;p21"/>
          <p:cNvSpPr/>
          <p:nvPr/>
        </p:nvSpPr>
        <p:spPr>
          <a:xfrm>
            <a:off x="609600" y="56134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p21"/>
          <p:cNvSpPr txBox="1"/>
          <p:nvPr/>
        </p:nvSpPr>
        <p:spPr>
          <a:xfrm>
            <a:off x="609600" y="5791200"/>
            <a:ext cx="279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PROPOSED ENGAGEMENT</a:t>
            </a:r>
            <a:endParaRPr b="0" i="0" sz="1000" u="none" cap="none" strike="noStrike"/>
          </a:p>
        </p:txBody>
      </p:sp>
      <p:sp>
        <p:nvSpPr>
          <p:cNvPr id="504" name="Google Shape;504;p21"/>
          <p:cNvSpPr txBox="1"/>
          <p:nvPr/>
        </p:nvSpPr>
        <p:spPr>
          <a:xfrm>
            <a:off x="3556000" y="5715000"/>
            <a:ext cx="80264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Minister of Sports — Mohamed Saad Berrada</a:t>
            </a:r>
            <a:r>
              <a:rPr b="0" i="0" lang="en-US" sz="115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· </a:t>
            </a:r>
            <a:r>
              <a:rPr b="1" i="0" lang="en-US" sz="1150" u="none" cap="none" strike="noStrike">
                <a:solidFill>
                  <a:srgbClr val="FFFFFF"/>
                </a:solidFill>
                <a:latin typeface="Liter"/>
                <a:ea typeface="Liter"/>
                <a:cs typeface="Liter"/>
                <a:sym typeface="Liter"/>
              </a:rPr>
              <a:t>Minister of Tourism — Fatim-Zahra Ammor</a:t>
            </a:r>
            <a:endParaRPr b="0" i="0" sz="1150" u="none" cap="none" strike="noStrike"/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With the Marita Group facilitating introductions at the appropriate level</a:t>
            </a:r>
            <a:endParaRPr b="0" i="0" sz="1150" u="none" cap="none" strike="noStrike"/>
          </a:p>
        </p:txBody>
      </p:sp>
      <p:sp>
        <p:nvSpPr>
          <p:cNvPr id="505" name="Google Shape;505;p21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6" name="Google Shape;506;p21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507" name="Google Shape;50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2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2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05070E"/>
                </a:solidFill>
                <a:latin typeface="Anton"/>
                <a:ea typeface="Anton"/>
                <a:cs typeface="Anton"/>
                <a:sym typeface="Anton"/>
              </a:rPr>
              <a:t>ELITE</a:t>
            </a:r>
            <a:endParaRPr b="0" i="0" sz="1300" u="none" cap="none" strike="noStrike"/>
          </a:p>
        </p:txBody>
      </p:sp>
      <p:sp>
        <p:nvSpPr>
          <p:cNvPr id="515" name="Google Shape;515;p22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Syncopate"/>
                <a:ea typeface="Syncopate"/>
                <a:cs typeface="Syncopate"/>
                <a:sym typeface="Syncopate"/>
              </a:rPr>
              <a:t>DELIVERY &amp; OPERATIONS</a:t>
            </a:r>
            <a:endParaRPr b="0" i="0" sz="1100" u="none" cap="none" strike="noStrike"/>
          </a:p>
        </p:txBody>
      </p:sp>
      <p:sp>
        <p:nvSpPr>
          <p:cNvPr id="516" name="Google Shape;516;p22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WHO DELIVERS </a:t>
            </a:r>
            <a:r>
              <a:rPr b="0" i="0" lang="en-US" sz="30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WHAT</a:t>
            </a:r>
            <a:endParaRPr b="0" i="0" sz="3000" u="none" cap="none" strike="noStrike"/>
          </a:p>
        </p:txBody>
      </p:sp>
      <p:sp>
        <p:nvSpPr>
          <p:cNvPr id="517" name="Google Shape;517;p22"/>
          <p:cNvSpPr/>
          <p:nvPr/>
        </p:nvSpPr>
        <p:spPr>
          <a:xfrm>
            <a:off x="609600" y="2057400"/>
            <a:ext cx="3429000" cy="25400"/>
          </a:xfrm>
          <a:custGeom>
            <a:rect b="b" l="l" r="r" t="t"/>
            <a:pathLst>
              <a:path extrusionOk="0" h="2" w="270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cap="flat" cmpd="sng" w="25400">
            <a:solidFill>
              <a:srgbClr val="2E5B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8" name="Google Shape;518;p22"/>
          <p:cNvSpPr txBox="1"/>
          <p:nvPr/>
        </p:nvSpPr>
        <p:spPr>
          <a:xfrm>
            <a:off x="609600" y="22352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ELITE DELIVERS</a:t>
            </a:r>
            <a:endParaRPr b="0" i="0" sz="1700" u="none" cap="none" strike="noStrike"/>
          </a:p>
        </p:txBody>
      </p:sp>
      <p:sp>
        <p:nvSpPr>
          <p:cNvPr id="519" name="Google Shape;519;p22"/>
          <p:cNvSpPr txBox="1"/>
          <p:nvPr/>
        </p:nvSpPr>
        <p:spPr>
          <a:xfrm>
            <a:off x="6096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The full fight card and fighter contracts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International broadcast — in talks with multiple major broadcasters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Event production with BiggCitty Productions (Donteboss.com)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Dedicated security for boxers and ringside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BUI officials to sanction and officiate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World exclusive of the anticipated PRO 3 Boxing debut</a:t>
            </a:r>
            <a:endParaRPr b="0" i="0" sz="1200" u="none" cap="none" strike="noStrike"/>
          </a:p>
        </p:txBody>
      </p:sp>
      <p:sp>
        <p:nvSpPr>
          <p:cNvPr id="520" name="Google Shape;520;p22"/>
          <p:cNvSpPr/>
          <p:nvPr/>
        </p:nvSpPr>
        <p:spPr>
          <a:xfrm>
            <a:off x="4394200" y="2057400"/>
            <a:ext cx="3429000" cy="25400"/>
          </a:xfrm>
          <a:custGeom>
            <a:rect b="b" l="l" r="r" t="t"/>
            <a:pathLst>
              <a:path extrusionOk="0" h="2" w="270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cap="flat" cmpd="sng" w="25400">
            <a:solidFill>
              <a:srgbClr val="6E8E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p22"/>
          <p:cNvSpPr txBox="1"/>
          <p:nvPr/>
        </p:nvSpPr>
        <p:spPr>
          <a:xfrm>
            <a:off x="4394200" y="22352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MARITA GROUP ENABLES</a:t>
            </a:r>
            <a:endParaRPr b="0" i="0" sz="1700" u="none" cap="none" strike="noStrike"/>
          </a:p>
        </p:txBody>
      </p:sp>
      <p:sp>
        <p:nvSpPr>
          <p:cNvPr id="522" name="Google Shape;522;p22"/>
          <p:cNvSpPr txBox="1"/>
          <p:nvPr/>
        </p:nvSpPr>
        <p:spPr>
          <a:xfrm>
            <a:off x="43942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Direct Government relationships and funding support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Access to stadium, aviation and hospitality decision-makers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Pathways to Morocco's leading corporate sponsors</a:t>
            </a:r>
            <a:endParaRPr b="0" i="0" sz="1200" u="none" cap="none" strike="noStrike"/>
          </a:p>
        </p:txBody>
      </p:sp>
      <p:sp>
        <p:nvSpPr>
          <p:cNvPr id="523" name="Google Shape;523;p22"/>
          <p:cNvSpPr/>
          <p:nvPr/>
        </p:nvSpPr>
        <p:spPr>
          <a:xfrm>
            <a:off x="8178800" y="2057400"/>
            <a:ext cx="3429000" cy="25400"/>
          </a:xfrm>
          <a:custGeom>
            <a:rect b="b" l="l" r="r" t="t"/>
            <a:pathLst>
              <a:path extrusionOk="0" h="2" w="270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p22"/>
          <p:cNvSpPr txBox="1"/>
          <p:nvPr/>
        </p:nvSpPr>
        <p:spPr>
          <a:xfrm>
            <a:off x="8178800" y="2235200"/>
            <a:ext cx="375793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LOCAL PARTNERS EXECUTE</a:t>
            </a:r>
            <a:endParaRPr b="0" i="0" sz="1700" u="none" cap="none" strike="noStrike"/>
          </a:p>
        </p:txBody>
      </p:sp>
      <p:sp>
        <p:nvSpPr>
          <p:cNvPr id="525" name="Google Shape;525;p22"/>
          <p:cNvSpPr txBox="1"/>
          <p:nvPr/>
        </p:nvSpPr>
        <p:spPr>
          <a:xfrm>
            <a:off x="81788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</a:t>
            </a:r>
            <a:r>
              <a:rPr b="1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Fixer Morocco</a:t>
            </a: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: stadium production and filming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</a:t>
            </a:r>
            <a:r>
              <a:rPr b="1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Stours Casablanca</a:t>
            </a: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: accommodation, transfers, security logistics</a:t>
            </a:r>
            <a:endParaRPr b="0" i="0" sz="12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— Local marketing company: on-the-ground campaign</a:t>
            </a:r>
            <a:endParaRPr b="0" i="0" sz="1200" u="none" cap="none" strike="noStrike"/>
          </a:p>
        </p:txBody>
      </p:sp>
      <p:sp>
        <p:nvSpPr>
          <p:cNvPr id="526" name="Google Shape;526;p22"/>
          <p:cNvSpPr/>
          <p:nvPr/>
        </p:nvSpPr>
        <p:spPr>
          <a:xfrm>
            <a:off x="609600" y="55880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p22"/>
          <p:cNvSpPr txBox="1"/>
          <p:nvPr/>
        </p:nvSpPr>
        <p:spPr>
          <a:xfrm>
            <a:off x="609600" y="5740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LOGISTICS BASE:</a:t>
            </a:r>
            <a:r>
              <a:rPr b="0" i="0" lang="en-US" sz="12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200 rooms at a premium Rabat hotel · 200 Royal Air Maroc returns (100 business / 100 premium economy) · fighters and teams in camp at the stadium for four weeks</a:t>
            </a:r>
            <a:endParaRPr b="0" i="0" sz="1200" u="none" cap="none" strike="noStrike"/>
          </a:p>
        </p:txBody>
      </p:sp>
      <p:sp>
        <p:nvSpPr>
          <p:cNvPr id="528" name="Google Shape;528;p22"/>
          <p:cNvSpPr/>
          <p:nvPr/>
        </p:nvSpPr>
        <p:spPr>
          <a:xfrm>
            <a:off x="609600" y="6451600"/>
            <a:ext cx="10972800" cy="12700"/>
          </a:xfrm>
          <a:custGeom>
            <a:rect b="b" l="l" r="r" t="t"/>
            <a:pathLst>
              <a:path extrusionOk="0" h="1" w="864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cap="flat" cmpd="sng" w="12700">
            <a:solidFill>
              <a:srgbClr val="232C4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p22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ELITE SPORTS PROMOTIONS × MARITA GROUP — NIGHT OF CHAMPIONS · RABAT</a:t>
            </a:r>
            <a:endParaRPr b="0" i="0" sz="900" u="none" cap="none" strike="noStrike"/>
          </a:p>
        </p:txBody>
      </p:sp>
      <p:pic>
        <p:nvPicPr>
          <p:cNvPr id="530" name="Google Shape;53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3"/>
          <p:cNvSpPr txBox="1"/>
          <p:nvPr/>
        </p:nvSpPr>
        <p:spPr>
          <a:xfrm>
            <a:off x="711200" y="2364500"/>
            <a:ext cx="6350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6E8EFF"/>
                </a:solidFill>
                <a:latin typeface="Liter"/>
                <a:ea typeface="Liter"/>
                <a:cs typeface="Liter"/>
                <a:sym typeface="Liter"/>
              </a:rPr>
              <a:t>NEXT STEPS</a:t>
            </a:r>
            <a:endParaRPr b="0" i="0" sz="1100" u="none" cap="none" strike="noStrike"/>
          </a:p>
        </p:txBody>
      </p:sp>
      <p:sp>
        <p:nvSpPr>
          <p:cNvPr id="537" name="Google Shape;537;p23"/>
          <p:cNvSpPr txBox="1"/>
          <p:nvPr/>
        </p:nvSpPr>
        <p:spPr>
          <a:xfrm>
            <a:off x="711200" y="2937141"/>
            <a:ext cx="107697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01</a:t>
            </a:r>
            <a:r>
              <a:rPr b="1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· 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Site inspection of Prince Moulay Abdellah Stadium facilities and camp accommodation</a:t>
            </a:r>
            <a:endParaRPr b="0" i="0" sz="1300" u="none" cap="none" strike="noStrike"/>
          </a:p>
          <a:p>
            <a:pPr indent="0" lvl="0" marL="0" marR="0" rtl="0"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02</a:t>
            </a:r>
            <a:r>
              <a:rPr b="1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· 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Memorandum of understanding with Government stakeholders, via the Marita Group</a:t>
            </a:r>
            <a:endParaRPr b="0" i="0" sz="1300" u="none" cap="none" strike="noStrike"/>
          </a:p>
          <a:p>
            <a:pPr indent="0" lvl="0" marL="0" marR="0" rtl="0"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2E5BFF"/>
                </a:solidFill>
                <a:latin typeface="Liter"/>
                <a:ea typeface="Liter"/>
                <a:cs typeface="Liter"/>
                <a:sym typeface="Liter"/>
              </a:rPr>
              <a:t>03</a:t>
            </a:r>
            <a:r>
              <a:rPr b="1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 · </a:t>
            </a:r>
            <a:r>
              <a:rPr b="0" i="0" lang="en-US" sz="1300" u="none" cap="none" strike="noStrike">
                <a:solidFill>
                  <a:srgbClr val="C3CADB"/>
                </a:solidFill>
                <a:latin typeface="Liter"/>
                <a:ea typeface="Liter"/>
                <a:cs typeface="Liter"/>
                <a:sym typeface="Liter"/>
              </a:rPr>
              <a:t>Broadcast and sponsorship introductions — then announcement, on-sale and the four-week camp</a:t>
            </a:r>
            <a:endParaRPr b="0" i="0" sz="1300" u="none" cap="none" strike="noStrike"/>
          </a:p>
        </p:txBody>
      </p:sp>
      <p:sp>
        <p:nvSpPr>
          <p:cNvPr id="538" name="Google Shape;538;p23"/>
          <p:cNvSpPr txBox="1"/>
          <p:nvPr/>
        </p:nvSpPr>
        <p:spPr>
          <a:xfrm>
            <a:off x="711200" y="4168916"/>
            <a:ext cx="107697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0" u="none" cap="none" strike="noStrike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rPr>
              <a:t>LET'S GIVE RABAT A NIGHT</a:t>
            </a:r>
            <a:endParaRPr b="0" i="0" sz="4100" u="none" cap="none" strike="noStrike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0" u="none" cap="none" strike="noStrike">
                <a:solidFill>
                  <a:srgbClr val="2E5BFF"/>
                </a:solidFill>
                <a:latin typeface="Syncopate"/>
                <a:ea typeface="Syncopate"/>
                <a:cs typeface="Syncopate"/>
                <a:sym typeface="Syncopate"/>
              </a:rPr>
              <a:t>THE WORLD WILL REMEMBER.</a:t>
            </a:r>
            <a:endParaRPr b="0" i="0" sz="4100" u="none" cap="none" strike="noStrike"/>
          </a:p>
        </p:txBody>
      </p:sp>
      <p:sp>
        <p:nvSpPr>
          <p:cNvPr id="539" name="Google Shape;539;p23"/>
          <p:cNvSpPr/>
          <p:nvPr/>
        </p:nvSpPr>
        <p:spPr>
          <a:xfrm>
            <a:off x="711200" y="5740400"/>
            <a:ext cx="10769600" cy="12700"/>
          </a:xfrm>
          <a:custGeom>
            <a:rect b="b" l="l" r="r" t="t"/>
            <a:pathLst>
              <a:path extrusionOk="0" h="1" w="848">
                <a:moveTo>
                  <a:pt x="0" y="0"/>
                </a:moveTo>
                <a:lnTo>
                  <a:pt x="848" y="0"/>
                </a:lnTo>
              </a:path>
            </a:pathLst>
          </a:custGeom>
          <a:noFill/>
          <a:ln cap="flat" cmpd="sng" w="12700">
            <a:solidFill>
              <a:srgbClr val="2A345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p23"/>
          <p:cNvSpPr txBox="1"/>
          <p:nvPr/>
        </p:nvSpPr>
        <p:spPr>
          <a:xfrm>
            <a:off x="711200" y="5918200"/>
            <a:ext cx="787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PROMOTED BY ELITE SPORTS PROMOTIONS &amp; MARITA GROUP</a:t>
            </a:r>
            <a:endParaRPr b="0" i="0" sz="900" u="none" cap="none" strike="noStrike"/>
          </a:p>
        </p:txBody>
      </p:sp>
      <p:sp>
        <p:nvSpPr>
          <p:cNvPr id="541" name="Google Shape;541;p23"/>
          <p:cNvSpPr txBox="1"/>
          <p:nvPr/>
        </p:nvSpPr>
        <p:spPr>
          <a:xfrm>
            <a:off x="8432800" y="59182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D97AC"/>
                </a:solidFill>
                <a:latin typeface="Liter"/>
                <a:ea typeface="Liter"/>
                <a:cs typeface="Liter"/>
                <a:sym typeface="Liter"/>
              </a:rPr>
              <a:t>NIGHT OF CHAMPIONS · RABAT</a:t>
            </a:r>
            <a:endParaRPr b="0" i="0" sz="900" u="none" cap="none" strike="noStrike"/>
          </a:p>
        </p:txBody>
      </p:sp>
      <p:pic>
        <p:nvPicPr>
          <p:cNvPr id="542" name="Google Shape;54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303530"/>
            <a:ext cx="1219200" cy="485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69500" y="303530"/>
            <a:ext cx="1612900" cy="485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PTD">
  <a:themeElements>
    <a:clrScheme name="PPTD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/>
  </property>
</Properties>
</file>