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Default Extension="png" ContentType="image/png"/>
  <Default Extension="jpg" ContentType="image/jpeg"/>
  <Default Extension="jpeg" ContentType="image/jpeg"/>
  <Default Extension="gif" ContentType="image/gif"/>
  <Default Extension="svg" ContentType="image/svg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2192000" cy="6858000" type="custom"/>
  <p:notesSz cx="12192000" cy="6858000"/>
  <p:embeddedFontLst>
    <p:embeddedFont>
      <p:font typeface="Liter" charset="-122" pitchFamily="34"/>
      <p:regular r:id="rId27"/>
    </p:embeddedFont>
    <p:embeddedFont>
      <p:font typeface="Syncopate" charset="-122" pitchFamily="34"/>
      <p:regular r:id="rId28"/>
    </p:embeddedFont>
    <p:embeddedFont>
      <p:font typeface="Anton" charset="-122" pitchFamily="34"/>
      <p:regular r:id="rId29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font" Target="fonts/font1.fntdata"/><Relationship Id="rId28" Type="http://schemas.openxmlformats.org/officeDocument/2006/relationships/font" Target="fonts/font2.fntdata"/><Relationship Id="rId29" Type="http://schemas.openxmlformats.org/officeDocument/2006/relationships/font" Target="fonts/font3.fntdata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ableStyles" Target="tableStyles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_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_1.jpg"/><Relationship Id="rId3" Type="http://schemas.openxmlformats.org/officeDocument/2006/relationships/image" Target="../media/image2_2.jpg"/><Relationship Id="rId4" Type="http://schemas.openxmlformats.org/officeDocument/2006/relationships/image" Target="../media/image2_3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_0.png"/><Relationship Id="rId3" Type="http://schemas.openxmlformats.org/officeDocument/2006/relationships/image" Target="../media/image2_2.jpg"/><Relationship Id="rId4" Type="http://schemas.openxmlformats.org/officeDocument/2006/relationships/image" Target="../media/image3_2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_0.png"/><Relationship Id="rId3" Type="http://schemas.openxmlformats.org/officeDocument/2006/relationships/image" Target="../media/image2_2.jpg"/><Relationship Id="rId4" Type="http://schemas.openxmlformats.org/officeDocument/2006/relationships/image" Target="../media/image3_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_1.jpg"/><Relationship Id="rId3" Type="http://schemas.openxmlformats.org/officeDocument/2006/relationships/image" Target="../media/image2_2.jpg"/><Relationship Id="rId4" Type="http://schemas.openxmlformats.org/officeDocument/2006/relationships/image" Target="../media/image3_2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_0.jpg"/><Relationship Id="rId3" Type="http://schemas.openxmlformats.org/officeDocument/2006/relationships/image" Target="../media/image2_2.jpg"/><Relationship Id="rId4" Type="http://schemas.openxmlformats.org/officeDocument/2006/relationships/image" Target="../media/image3_2.png"/><Relationship Id="rId5" Type="http://schemas.openxmlformats.org/officeDocument/2006/relationships/hyperlink" Target="https://pro3boxing.com" TargetMode="Externa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_2.jpg"/><Relationship Id="rId3" Type="http://schemas.openxmlformats.org/officeDocument/2006/relationships/image" Target="../media/image7_2.jpg"/><Relationship Id="rId4" Type="http://schemas.openxmlformats.org/officeDocument/2006/relationships/image" Target="../media/image3_2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_1.jpg"/><Relationship Id="rId3" Type="http://schemas.openxmlformats.org/officeDocument/2006/relationships/image" Target="../media/image8_2.jpg"/><Relationship Id="rId4" Type="http://schemas.openxmlformats.org/officeDocument/2006/relationships/image" Target="../media/image2_2.jpg"/><Relationship Id="rId5" Type="http://schemas.openxmlformats.org/officeDocument/2006/relationships/image" Target="../media/image3_2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_1.jpg"/><Relationship Id="rId3" Type="http://schemas.openxmlformats.org/officeDocument/2006/relationships/image" Target="../media/image2_2.jpg"/><Relationship Id="rId4" Type="http://schemas.openxmlformats.org/officeDocument/2006/relationships/image" Target="../media/image3_2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_0.png"/><Relationship Id="rId3" Type="http://schemas.openxmlformats.org/officeDocument/2006/relationships/image" Target="../media/image2_2.jpg"/><Relationship Id="rId4" Type="http://schemas.openxmlformats.org/officeDocument/2006/relationships/image" Target="../media/image3_2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_0.jpg"/><Relationship Id="rId3" Type="http://schemas.openxmlformats.org/officeDocument/2006/relationships/image" Target="../media/image2_2.jpg"/><Relationship Id="rId4" Type="http://schemas.openxmlformats.org/officeDocument/2006/relationships/image" Target="../media/image3_2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_0.jpg"/><Relationship Id="rId3" Type="http://schemas.openxmlformats.org/officeDocument/2006/relationships/image" Target="../media/image2_2.jpg"/><Relationship Id="rId4" Type="http://schemas.openxmlformats.org/officeDocument/2006/relationships/image" Target="../media/image3_2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_1.jpg"/><Relationship Id="rId3" Type="http://schemas.openxmlformats.org/officeDocument/2006/relationships/image" Target="../media/image2_2.jpg"/><Relationship Id="rId4" Type="http://schemas.openxmlformats.org/officeDocument/2006/relationships/image" Target="../media/image3_2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_2.jpg"/><Relationship Id="rId3" Type="http://schemas.openxmlformats.org/officeDocument/2006/relationships/image" Target="../media/image3_2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_0.png"/><Relationship Id="rId3" Type="http://schemas.openxmlformats.org/officeDocument/2006/relationships/image" Target="../media/image2_2.jpg"/><Relationship Id="rId4" Type="http://schemas.openxmlformats.org/officeDocument/2006/relationships/image" Target="../media/image3_2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_0.jpg"/><Relationship Id="rId3" Type="http://schemas.openxmlformats.org/officeDocument/2006/relationships/image" Target="../media/image2_2.jpg"/><Relationship Id="rId4" Type="http://schemas.openxmlformats.org/officeDocument/2006/relationships/image" Target="../media/image3_2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_0.jpg"/><Relationship Id="rId3" Type="http://schemas.openxmlformats.org/officeDocument/2006/relationships/image" Target="../media/image2_2.jpg"/><Relationship Id="rId4" Type="http://schemas.openxmlformats.org/officeDocument/2006/relationships/image" Target="../media/image3_2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_0.jpg"/><Relationship Id="rId3" Type="http://schemas.openxmlformats.org/officeDocument/2006/relationships/image" Target="../media/image2_2.jpg"/><Relationship Id="rId4" Type="http://schemas.openxmlformats.org/officeDocument/2006/relationships/image" Target="../media/image3_2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_0.jpg"/><Relationship Id="rId3" Type="http://schemas.openxmlformats.org/officeDocument/2006/relationships/image" Target="../media/image2_2.jpg"/><Relationship Id="rId4" Type="http://schemas.openxmlformats.org/officeDocument/2006/relationships/image" Target="../media/image3_2.pn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_0.jpg"/><Relationship Id="rId3" Type="http://schemas.openxmlformats.org/officeDocument/2006/relationships/image" Target="../media/image2_2.jpg"/><Relationship Id="rId4" Type="http://schemas.openxmlformats.org/officeDocument/2006/relationships/image" Target="../media/image3_2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_0.jpg"/><Relationship Id="rId3" Type="http://schemas.openxmlformats.org/officeDocument/2006/relationships/image" Target="../media/image2_2.jpg"/><Relationship Id="rId4" Type="http://schemas.openxmlformats.org/officeDocument/2006/relationships/image" Target="../media/image3_2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_0.jpg"/><Relationship Id="rId3" Type="http://schemas.openxmlformats.org/officeDocument/2006/relationships/image" Target="../media/image2_2.jpg"/><Relationship Id="rId4" Type="http://schemas.openxmlformats.org/officeDocument/2006/relationships/image" Target="../media/image3_2.pn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_0.jpg"/><Relationship Id="rId3" Type="http://schemas.openxmlformats.org/officeDocument/2006/relationships/image" Target="../media/image2_2.jpg"/><Relationship Id="rId4" Type="http://schemas.openxmlformats.org/officeDocument/2006/relationships/image" Target="../media/image3_2.png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_0.png"/><Relationship Id="rId3" Type="http://schemas.openxmlformats.org/officeDocument/2006/relationships/image" Target="../media/image2_2.jpg"/><Relationship Id="rId4" Type="http://schemas.openxmlformats.org/officeDocument/2006/relationships/image" Target="../media/image3_2.png"/></Relationships>
</file>

<file path=ppt/slides/slide1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0507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pener-aerial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0507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1;p1"/>
          <p:cNvPicPr/>
          <p:nvPr/>
        </p:nvPicPr>
        <p:blipFill>
          <a:blip r:embed="rId2"/>
          <a:srcRect t="0" b="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3" name="Google Shape;13;p1"/>
          <p:cNvSpPr txBox="1"/>
          <p:nvPr/>
        </p:nvSpPr>
        <p:spPr>
          <a:xfrm>
            <a:off x="2057400" y="558800"/>
            <a:ext cx="48260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 marL="0" marR="0">
              <a:lnSpc>
                <a:spcPct val="120000"/>
              </a:lnSpc>
            </a:pPr>
            <a:r>
              <a:rPr lang="en-US" sz="2400" noProof="1" i="0">
                <a:solidFill>
                  <a:srgbClr val="8D97AC"/>
                </a:solidFill>
                <a:latin typeface="Syncopate"/>
                <a:ea typeface="Syncopate"/>
              </a:rPr>
              <a:t>SPORTS PROMOTIONS ×</a:t>
            </a:r>
            <a:endParaRPr lang="en-US" sz="2400" noProof="1"/>
          </a:p>
        </p:txBody>
      </p:sp>
      <p:sp>
        <p:nvSpPr>
          <p:cNvPr id="4" name="Google Shape;13b;p1"/>
          <p:cNvSpPr txBox="1"/>
          <p:nvPr/>
        </p:nvSpPr>
        <p:spPr>
          <a:xfrm>
            <a:off x="8382000" y="558800"/>
            <a:ext cx="16510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 marL="0" marR="0">
              <a:lnSpc>
                <a:spcPct val="120000"/>
              </a:lnSpc>
            </a:pPr>
            <a:r>
              <a:rPr lang="en-US" sz="2400" noProof="1" i="0">
                <a:solidFill>
                  <a:srgbClr val="8D97AC"/>
                </a:solidFill>
                <a:latin typeface="Syncopate"/>
                <a:ea typeface="Syncopate"/>
              </a:rPr>
              <a:t>GROUP</a:t>
            </a:r>
            <a:endParaRPr lang="en-US" sz="2400" noProof="1"/>
          </a:p>
        </p:txBody>
      </p:sp>
      <p:sp>
        <p:nvSpPr>
          <p:cNvPr id="5" name="Google Shape;14;p1"/>
          <p:cNvSpPr/>
          <p:nvPr>
            <p:extLst>
              <p:ext uri="{F5677B7D-0D2A-4D9B-9A5C-6D8D7D0E5A5D}">
                <pptd:line encoding="base64url">eyJ2aWV3Qm94IjpbMTIwLDJdLCJwb2ludHMiOiIwLDEgMTIwLDEiLCJjdXJ2ZSI6InNoYXJwIn0</pptd:line>
              </p:ext>
            </p:extLst>
          </p:nvPr>
        </p:nvSpPr>
        <p:spPr>
          <a:xfrm>
            <a:off x="711200" y="1371600"/>
            <a:ext cx="1524000" cy="25400"/>
          </a:xfrm>
          <a:custGeom>
            <a:avLst/>
            <a:gdLst/>
            <a:ahLst/>
            <a:cxnLst/>
            <a:rect l="l" t="t" r="r" b="b"/>
            <a:pathLst>
              <a:path w="120" h="2">
                <a:moveTo>
                  <a:pt x="0" y="1"/>
                </a:moveTo>
                <a:lnTo>
                  <a:pt x="120" y="1"/>
                </a:lnTo>
              </a:path>
            </a:pathLst>
          </a:custGeom>
          <a:noFill/>
          <a:ln w="25400">
            <a:solidFill>
              <a:srgbClr val="2E5BFF"/>
            </a:solidFill>
          </a:ln>
        </p:spPr>
      </p:sp>
      <p:sp>
        <p:nvSpPr>
          <p:cNvPr id="6" name="Google Shape;15;p1"/>
          <p:cNvSpPr txBox="1"/>
          <p:nvPr/>
        </p:nvSpPr>
        <p:spPr>
          <a:xfrm>
            <a:off x="711200" y="2235200"/>
            <a:ext cx="7620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Liter"/>
                <a:ea typeface="Liter"/>
              </a:rPr>
              <a:t>UNE PROPOSITION AU ROYAUME DU MAROC</a:t>
            </a:r>
            <a:endParaRPr lang="en-US" sz="1100" noProof="1"/>
          </a:p>
        </p:txBody>
      </p:sp>
      <p:sp>
        <p:nvSpPr>
          <p:cNvPr id="7" name="Google Shape;16;p1"/>
          <p:cNvSpPr txBox="1"/>
          <p:nvPr/>
        </p:nvSpPr>
        <p:spPr>
          <a:xfrm>
            <a:off x="660400" y="2870200"/>
            <a:ext cx="10922000" cy="1168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5500" noProof="1" b="1" i="0">
                <a:solidFill>
                  <a:srgbClr val="FFFFFF"/>
                </a:solidFill>
                <a:latin typeface="Syncopate"/>
                <a:ea typeface="Syncopate"/>
              </a:rPr>
              <a:t>NIGHT OF CHAMPIONS</a:t>
            </a:r>
            <a:endParaRPr lang="en-US" sz="5500" noProof="1"/>
          </a:p>
        </p:txBody>
      </p:sp>
      <p:sp>
        <p:nvSpPr>
          <p:cNvPr id="8" name="Google Shape;17;p1"/>
          <p:cNvSpPr txBox="1"/>
          <p:nvPr/>
        </p:nvSpPr>
        <p:spPr>
          <a:xfrm>
            <a:off x="660400" y="3632200"/>
            <a:ext cx="10922000" cy="1168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6100" noProof="1" b="1" i="0">
                <a:solidFill>
                  <a:srgbClr val="2E5BFF"/>
                </a:solidFill>
                <a:latin typeface="Syncopate"/>
                <a:ea typeface="Syncopate"/>
              </a:rPr>
              <a:t>RABAT</a:t>
            </a:r>
            <a:r>
              <a:rPr lang="en-US" sz="6100" noProof="1" b="1" i="0">
                <a:solidFill>
                  <a:srgbClr val="FFFFFF"/>
                </a:solidFill>
                <a:latin typeface="Syncopate"/>
                <a:ea typeface="Syncopate"/>
              </a:rPr>
              <a:t> · 2027</a:t>
            </a:r>
            <a:endParaRPr lang="en-US" sz="6100" noProof="1"/>
          </a:p>
        </p:txBody>
      </p:sp>
      <p:sp>
        <p:nvSpPr>
          <p:cNvPr id="9" name="Google Shape;18;p1"/>
          <p:cNvSpPr txBox="1"/>
          <p:nvPr/>
        </p:nvSpPr>
        <p:spPr>
          <a:xfrm>
            <a:off x="711200" y="4978400"/>
            <a:ext cx="88900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500" noProof="1" i="0">
                <a:solidFill>
                  <a:srgbClr val="C3CADB"/>
                </a:solidFill>
                <a:latin typeface="Liter"/>
                <a:ea typeface="Liter"/>
              </a:rPr>
              <a:t>Une carte de combats de niveau mondial et un spectacle musical de stade — </a:t>
            </a:r>
            <a:r>
              <a:rPr lang="en-US" sz="1500" noProof="1" b="1" i="0">
                <a:solidFill>
                  <a:srgbClr val="C3CADB"/>
                </a:solidFill>
                <a:latin typeface="Liter"/>
                <a:ea typeface="Liter"/>
              </a:rPr>
              <a:t>Stade Prince Moulay Abdellah · 67 700 spectateurs</a:t>
            </a:r>
            <a:endParaRPr lang="en-US" sz="1500" noProof="1"/>
          </a:p>
        </p:txBody>
      </p:sp>
      <p:sp>
        <p:nvSpPr>
          <p:cNvPr id="10" name="Google Shape;19;p1"/>
          <p:cNvSpPr/>
          <p:nvPr>
            <p:extLst>
              <p:ext uri="{F5677B7D-0D2A-4D9B-9A5C-6D8D7D0E5A5D}">
                <pptd:line encoding="base64url">eyJ2aWV3Qm94IjpbODQ4LDFdLCJwb2ludHMiOiIwLDAgODQ4LDAiLCJjdXJ2ZSI6InNoYXJwIn0</pptd:line>
              </p:ext>
            </p:extLst>
          </p:nvPr>
        </p:nvSpPr>
        <p:spPr>
          <a:xfrm>
            <a:off x="711200" y="5740400"/>
            <a:ext cx="10769600" cy="12700"/>
          </a:xfrm>
          <a:custGeom>
            <a:avLst/>
            <a:gdLst/>
            <a:ahLst/>
            <a:cxnLst/>
            <a:rect l="l" t="t" r="r" b="b"/>
            <a:pathLst>
              <a:path w="848" h="1">
                <a:moveTo>
                  <a:pt x="0" y="0"/>
                </a:moveTo>
                <a:lnTo>
                  <a:pt x="848" y="0"/>
                </a:lnTo>
              </a:path>
            </a:pathLst>
          </a:custGeom>
          <a:noFill/>
          <a:ln w="12700">
            <a:solidFill>
              <a:srgbClr val="2A3450"/>
            </a:solidFill>
          </a:ln>
        </p:spPr>
      </p:sp>
      <p:sp>
        <p:nvSpPr>
          <p:cNvPr id="11" name="Google Shape;20;p1"/>
          <p:cNvSpPr txBox="1"/>
          <p:nvPr/>
        </p:nvSpPr>
        <p:spPr>
          <a:xfrm>
            <a:off x="711200" y="5918200"/>
            <a:ext cx="7874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Liter"/>
                <a:ea typeface="Liter"/>
              </a:rPr>
              <a:t>PROMOTED BY ELITE SPORTS PROMOTIONS &amp; MARITA GROUP</a:t>
            </a:r>
            <a:endParaRPr lang="en-US" sz="900" noProof="1"/>
          </a:p>
        </p:txBody>
      </p:sp>
      <p:sp>
        <p:nvSpPr>
          <p:cNvPr id="12" name="Google Shape;21;p1"/>
          <p:cNvSpPr txBox="1"/>
          <p:nvPr/>
        </p:nvSpPr>
        <p:spPr>
          <a:xfrm>
            <a:off x="8432800" y="5918200"/>
            <a:ext cx="3048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Liter"/>
                <a:ea typeface="Liter"/>
              </a:rPr>
              <a:t>PRIVÉ &amp; CONFIDENTIEL</a:t>
            </a:r>
            <a:endParaRPr lang="en-US" sz="900" noProof="1"/>
          </a:p>
        </p:txBody>
      </p:sp>
      <p:pic>
        <p:nvPicPr>
          <p:cNvPr id="13" name="Google Shape;22;p1"/>
          <p:cNvPicPr/>
          <p:nvPr/>
        </p:nvPicPr>
        <p:blipFill>
          <a:blip r:embed="rId3"/>
          <a:stretch>
            <a:fillRect/>
          </a:stretch>
        </p:blipFill>
        <p:spPr>
          <a:xfrm>
            <a:off x="711200" y="5448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14" name="Google Shape;23;p1"/>
          <p:cNvPicPr/>
          <p:nvPr/>
        </p:nvPicPr>
        <p:blipFill>
          <a:blip r:embed="rId4"/>
          <a:stretch>
            <a:fillRect/>
          </a:stretch>
        </p:blipFill>
        <p:spPr>
          <a:xfrm>
            <a:off x="6807200" y="571500"/>
            <a:ext cx="1422400" cy="406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;p2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Liter"/>
                <a:ea typeface="Liter"/>
              </a:rPr>
              <a:t>L'OPPORTUNITÉ</a:t>
            </a:r>
            <a:endParaRPr lang="en-US" sz="1100" noProof="1"/>
          </a:p>
        </p:txBody>
      </p:sp>
      <p:sp>
        <p:nvSpPr>
          <p:cNvPr id="3" name="Google Shape;30;p2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2600" noProof="1" i="0">
                <a:solidFill>
                  <a:srgbClr val="FFFFFF"/>
                </a:solidFill>
                <a:latin typeface="Syncopate"/>
                <a:ea typeface="Syncopate"/>
              </a:rPr>
              <a:t>UN SPECTACLE DE CLASSE MONDIALE, </a:t>
            </a:r>
            <a:r>
              <a:rPr lang="en-US" sz="2600" noProof="1" i="0">
                <a:solidFill>
                  <a:srgbClr val="2E5BFF"/>
                </a:solidFill>
                <a:latin typeface="Syncopate"/>
                <a:ea typeface="Syncopate"/>
              </a:rPr>
              <a:t>CONÇU POUR RABAT</a:t>
            </a:r>
            <a:endParaRPr lang="en-US" sz="2600" noProof="1"/>
          </a:p>
        </p:txBody>
      </p:sp>
      <p:sp>
        <p:nvSpPr>
          <p:cNvPr id="4" name="Google Shape;31;p2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879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5" name="Google Shape;32;p2"/>
          <p:cNvSpPr txBox="1"/>
          <p:nvPr/>
        </p:nvSpPr>
        <p:spPr>
          <a:xfrm>
            <a:off x="609600" y="2108200"/>
            <a:ext cx="6350000" cy="2184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5000"/>
              </a:lnSpc>
            </a:pPr>
            <a:r>
              <a:rPr lang="en-US" sz="1300" noProof="1" i="0">
                <a:solidFill>
                  <a:srgbClr val="C3CADB"/>
                </a:solidFill>
                <a:latin typeface="Liter"/>
                <a:ea typeface="Liter"/>
              </a:rPr>
              <a:t>Une opportunité s'est ouverte, grâce au </a:t>
            </a:r>
            <a:r>
              <a:rPr lang="en-US" sz="1300" noProof="1" b="1" i="0">
                <a:solidFill>
                  <a:srgbClr val="C3CADB"/>
                </a:solidFill>
                <a:latin typeface="Liter"/>
                <a:ea typeface="Liter"/>
              </a:rPr>
              <a:t>Groupe Marita</a:t>
            </a:r>
            <a:r>
              <a:rPr lang="en-US" sz="1300" noProof="1" i="0">
                <a:solidFill>
                  <a:srgbClr val="C3CADB"/>
                </a:solidFill>
                <a:latin typeface="Liter"/>
                <a:ea typeface="Liter"/>
              </a:rPr>
              <a:t>, d'apporter le spectacle de boxe en stade d'Elite à </a:t>
            </a:r>
            <a:r>
              <a:rPr lang="en-US" sz="1300" noProof="1" b="1" i="0">
                <a:solidFill>
                  <a:srgbClr val="C3CADB"/>
                </a:solidFill>
                <a:latin typeface="Liter"/>
                <a:ea typeface="Liter"/>
              </a:rPr>
              <a:t>Rabat</a:t>
            </a:r>
            <a:r>
              <a:rPr lang="en-US" sz="1300" noProof="1" i="0">
                <a:solidFill>
                  <a:srgbClr val="C3CADB"/>
                </a:solidFill>
                <a:latin typeface="Liter"/>
                <a:ea typeface="Liter"/>
              </a:rPr>
              <a:t> — une carte de combats de niveau mondial fusionnée avec une musique à l'échelle du stade, devant 67 700 spectateurs.</a:t>
            </a:r>
            <a:endParaRPr lang="en-US" sz="1300" noProof="1"/>
          </a:p>
          <a:p>
            <a:pPr algn="l" marL="0" marR="0">
              <a:lnSpc>
                <a:spcPct val="155000"/>
              </a:lnSpc>
              <a:spcBef>
                <a:spcPts val="900"/>
              </a:spcBef>
            </a:pPr>
            <a:r>
              <a:rPr lang="en-US" sz="1300" noProof="1" i="0">
                <a:solidFill>
                  <a:srgbClr val="C3CADB"/>
                </a:solidFill>
                <a:latin typeface="Liter"/>
                <a:ea typeface="Liter"/>
              </a:rPr>
              <a:t>Le </a:t>
            </a:r>
            <a:r>
              <a:rPr lang="en-US" sz="1300" noProof="1" b="1" i="0">
                <a:solidFill>
                  <a:srgbClr val="C3CADB"/>
                </a:solidFill>
                <a:latin typeface="Liter"/>
                <a:ea typeface="Liter"/>
              </a:rPr>
              <a:t>Groupe Marita</a:t>
            </a:r>
            <a:r>
              <a:rPr lang="en-US" sz="1300" noProof="1" i="0">
                <a:solidFill>
                  <a:srgbClr val="C3CADB"/>
                </a:solidFill>
                <a:latin typeface="Liter"/>
                <a:ea typeface="Liter"/>
              </a:rPr>
              <a:t> est l'un des groupes d'affaires les plus prestigieux du Maroc, apportant des </a:t>
            </a:r>
            <a:r>
              <a:rPr lang="en-US" sz="1300" noProof="1" b="1" i="0">
                <a:solidFill>
                  <a:srgbClr val="C3CADB"/>
                </a:solidFill>
                <a:latin typeface="Liter"/>
                <a:ea typeface="Liter"/>
              </a:rPr>
              <a:t>relations directes avec le Gouvernement et un soutien au financement</a:t>
            </a:r>
            <a:r>
              <a:rPr lang="en-US" sz="1300" noProof="1" i="0">
                <a:solidFill>
                  <a:srgbClr val="C3CADB"/>
                </a:solidFill>
                <a:latin typeface="Liter"/>
                <a:ea typeface="Liter"/>
              </a:rPr>
              <a:t>. Elite apporte les combats, les artistes et la machine médiatique.</a:t>
            </a:r>
            <a:endParaRPr lang="en-US" sz="1300" noProof="1"/>
          </a:p>
        </p:txBody>
      </p:sp>
      <p:sp>
        <p:nvSpPr>
          <p:cNvPr id="6" name="Google Shape;33;p2"/>
          <p:cNvSpPr txBox="1"/>
          <p:nvPr/>
        </p:nvSpPr>
        <p:spPr>
          <a:xfrm>
            <a:off x="609600" y="44704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000" noProof="1" b="1" i="0">
                <a:solidFill>
                  <a:srgbClr val="6E8EFF"/>
                </a:solidFill>
                <a:latin typeface="Syncopate"/>
                <a:ea typeface="Syncopate"/>
              </a:rPr>
              <a:t>LA FORMULE ÉPROUVÉE</a:t>
            </a:r>
            <a:endParaRPr lang="en-US" sz="1000" noProof="1"/>
          </a:p>
        </p:txBody>
      </p:sp>
      <p:sp>
        <p:nvSpPr>
          <p:cNvPr id="7" name="Google Shape;34;p2"/>
          <p:cNvSpPr txBox="1"/>
          <p:nvPr/>
        </p:nvSpPr>
        <p:spPr>
          <a:xfrm>
            <a:off x="609600" y="4749800"/>
            <a:ext cx="6350000" cy="1092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5000"/>
              </a:lnSpc>
            </a:pPr>
            <a:r>
              <a:rPr lang="en-US" sz="1250" noProof="1" i="0">
                <a:solidFill>
                  <a:srgbClr val="C3CADB"/>
                </a:solidFill>
                <a:latin typeface="Liter"/>
                <a:ea typeface="Liter"/>
              </a:rPr>
              <a:t>Boxe + musique : voilà comment remplir un stade. Une carte de combats de niveau mondial donne à la soirée sa crédibilité sportive ; un artiste international en tête d'affiche et un DJ mondialement célèbre en font un événement national — et la soirée accueille les débuts de la boxe PRO 3, le format de boxe le plus excitant depuis des décennies.</a:t>
            </a:r>
            <a:endParaRPr lang="en-US" sz="1250" noProof="1"/>
          </a:p>
        </p:txBody>
      </p:sp>
      <p:sp>
        <p:nvSpPr>
          <p:cNvPr id="8" name="Google Shape;35;p2"/>
          <p:cNvSpPr txBox="1"/>
          <p:nvPr/>
        </p:nvSpPr>
        <p:spPr>
          <a:xfrm>
            <a:off x="609600" y="5969000"/>
            <a:ext cx="635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40000"/>
              </a:lnSpc>
            </a:pPr>
            <a:r>
              <a:rPr lang="en-US" sz="900" noProof="1" i="0">
                <a:solidFill>
                  <a:srgbClr val="8D97AC"/>
                </a:solidFill>
                <a:latin typeface="Liter"/>
                <a:ea typeface="Liter"/>
              </a:rPr>
              <a:t>Des projections financières détaillées sont disponibles pour les partenaires gouvernementaux sur demande.</a:t>
            </a:r>
            <a:endParaRPr lang="en-US" sz="900" noProof="1"/>
          </a:p>
        </p:txBody>
      </p:sp>
      <p:sp>
        <p:nvSpPr>
          <p:cNvPr id="9" name="Google Shape;36;p2"/>
          <p:cNvSpPr/>
          <p:nvPr>
            <p:extLst>
              <p:ext uri="{F5677B7D-0D2A-4D9B-9A5C-6D8D7D0E5A5D}">
                <pptd:line encoding="base64url">eyJ2aWV3Qm94IjpbMzEyLDFdLCJwb2ludHMiOiIwLDAgMzEyLDAiLCJjdXJ2ZSI6InNoYXJwIn0</pptd:line>
              </p:ext>
            </p:extLst>
          </p:nvPr>
        </p:nvSpPr>
        <p:spPr>
          <a:xfrm>
            <a:off x="7620000" y="2184400"/>
            <a:ext cx="3962400" cy="12700"/>
          </a:xfrm>
          <a:custGeom>
            <a:avLst/>
            <a:gdLst/>
            <a:ahLst/>
            <a:cxnLst/>
            <a:rect l="l" t="t" r="r" b="b"/>
            <a:pathLst>
              <a:path w="312" h="1">
                <a:moveTo>
                  <a:pt x="0" y="0"/>
                </a:moveTo>
                <a:lnTo>
                  <a:pt x="312" y="0"/>
                </a:lnTo>
              </a:path>
            </a:pathLst>
          </a:custGeom>
          <a:noFill/>
          <a:ln w="12700">
            <a:solidFill>
              <a:srgbClr val="2E5BFF"/>
            </a:solidFill>
          </a:ln>
        </p:spPr>
      </p:sp>
      <p:sp>
        <p:nvSpPr>
          <p:cNvPr id="10" name="Google Shape;37;p2"/>
          <p:cNvSpPr txBox="1"/>
          <p:nvPr/>
        </p:nvSpPr>
        <p:spPr>
          <a:xfrm>
            <a:off x="7620000" y="2336800"/>
            <a:ext cx="2540000" cy="711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4400" noProof="1" i="0">
                <a:solidFill>
                  <a:srgbClr val="FFFFFF"/>
                </a:solidFill>
                <a:latin typeface="Syncopate"/>
                <a:ea typeface="Syncopate"/>
              </a:rPr>
              <a:t>67 700</a:t>
            </a:r>
            <a:endParaRPr lang="en-US" sz="4400" noProof="1"/>
          </a:p>
        </p:txBody>
      </p:sp>
      <p:sp>
        <p:nvSpPr>
          <p:cNvPr id="11" name="Google Shape;38;p2"/>
          <p:cNvSpPr txBox="1"/>
          <p:nvPr/>
        </p:nvSpPr>
        <p:spPr>
          <a:xfrm>
            <a:off x="10236200" y="2413000"/>
            <a:ext cx="1397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40000"/>
              </a:lnSpc>
            </a:pPr>
            <a:r>
              <a:rPr lang="en-US" sz="900" noProof="1" i="0">
                <a:solidFill>
                  <a:srgbClr val="8D97AC"/>
                </a:solidFill>
                <a:latin typeface="Liter"/>
                <a:ea typeface="Liter"/>
              </a:rPr>
              <a:t>AFFLUENCE MAXIMALE AU STADE PRINCE MOULAY ABDELLAH</a:t>
            </a:r>
            <a:endParaRPr lang="en-US" sz="900" noProof="1"/>
          </a:p>
        </p:txBody>
      </p:sp>
      <p:sp>
        <p:nvSpPr>
          <p:cNvPr id="12" name="Google Shape;39;p2"/>
          <p:cNvSpPr txBox="1"/>
          <p:nvPr/>
        </p:nvSpPr>
        <p:spPr>
          <a:xfrm>
            <a:off x="7620000" y="3403600"/>
            <a:ext cx="2540000" cy="711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4400" noProof="1" i="0">
                <a:solidFill>
                  <a:srgbClr val="2E5BFF"/>
                </a:solidFill>
                <a:latin typeface="Syncopate"/>
                <a:ea typeface="Syncopate"/>
              </a:rPr>
              <a:t>6</a:t>
            </a:r>
            <a:endParaRPr lang="en-US" sz="4400" noProof="1"/>
          </a:p>
        </p:txBody>
      </p:sp>
      <p:sp>
        <p:nvSpPr>
          <p:cNvPr id="13" name="Google Shape;40;p2"/>
          <p:cNvSpPr txBox="1"/>
          <p:nvPr/>
        </p:nvSpPr>
        <p:spPr>
          <a:xfrm>
            <a:off x="10236200" y="3479800"/>
            <a:ext cx="1397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40000"/>
              </a:lnSpc>
            </a:pPr>
            <a:r>
              <a:rPr lang="en-US" sz="900" noProof="1" i="0">
                <a:solidFill>
                  <a:srgbClr val="8D97AC"/>
                </a:solidFill>
                <a:latin typeface="Liter"/>
                <a:ea typeface="Liter"/>
              </a:rPr>
              <a:t>COMBATS 50-50 SUR LA CARTE DES DÉBUTS DE PRO 3</a:t>
            </a:r>
            <a:endParaRPr lang="en-US" sz="900" noProof="1"/>
          </a:p>
        </p:txBody>
      </p:sp>
      <p:sp>
        <p:nvSpPr>
          <p:cNvPr id="14" name="Google Shape;41;p2"/>
          <p:cNvSpPr txBox="1"/>
          <p:nvPr/>
        </p:nvSpPr>
        <p:spPr>
          <a:xfrm>
            <a:off x="7620000" y="4470400"/>
            <a:ext cx="2540000" cy="711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4400" noProof="1" i="0">
                <a:solidFill>
                  <a:srgbClr val="FFFFFF"/>
                </a:solidFill>
                <a:latin typeface="Syncopate"/>
                <a:ea typeface="Syncopate"/>
              </a:rPr>
              <a:t>200</a:t>
            </a:r>
            <a:endParaRPr lang="en-US" sz="4400" noProof="1"/>
          </a:p>
        </p:txBody>
      </p:sp>
      <p:sp>
        <p:nvSpPr>
          <p:cNvPr id="15" name="Google Shape;42;p2"/>
          <p:cNvSpPr txBox="1"/>
          <p:nvPr/>
        </p:nvSpPr>
        <p:spPr>
          <a:xfrm>
            <a:off x="10236200" y="4546600"/>
            <a:ext cx="1397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40000"/>
              </a:lnSpc>
            </a:pPr>
            <a:r>
              <a:rPr lang="en-US" sz="900" noProof="1" i="0">
                <a:solidFill>
                  <a:srgbClr val="8D97AC"/>
                </a:solidFill>
                <a:latin typeface="Liter"/>
                <a:ea typeface="Liter"/>
              </a:rPr>
              <a:t>DÉLÉGATION INTERNATIONALE — DES BOXEURS AUX ÉQUIPES DE DIFFUSION</a:t>
            </a:r>
            <a:endParaRPr lang="en-US" sz="900" noProof="1"/>
          </a:p>
        </p:txBody>
      </p:sp>
      <p:sp>
        <p:nvSpPr>
          <p:cNvPr id="16" name="Google Shape;43;p2"/>
          <p:cNvSpPr/>
          <p:nvPr>
            <p:extLst>
              <p:ext uri="{F5677B7D-0D2A-4D9B-9A5C-6D8D7D0E5A5D}">
                <pptd:line encoding="base64url">eyJ2aWV3Qm94IjpbMzEyLDFdLCJwb2ludHMiOiIwLDAgMzEyLDAiLCJjdXJ2ZSI6InNoYXJwIn0</pptd:line>
              </p:ext>
            </p:extLst>
          </p:nvPr>
        </p:nvSpPr>
        <p:spPr>
          <a:xfrm>
            <a:off x="7620000" y="5384800"/>
            <a:ext cx="3962400" cy="12700"/>
          </a:xfrm>
          <a:custGeom>
            <a:avLst/>
            <a:gdLst/>
            <a:ahLst/>
            <a:cxnLst/>
            <a:rect l="l" t="t" r="r" b="b"/>
            <a:pathLst>
              <a:path w="312" h="1">
                <a:moveTo>
                  <a:pt x="0" y="0"/>
                </a:moveTo>
                <a:lnTo>
                  <a:pt x="312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7" name="Google Shape;44;p2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8" name="Google Shape;45;p2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Liter"/>
                <a:ea typeface="Liter"/>
              </a:rPr>
              <a:t>ELITE SPORTS PROMOTIONS × MARITA GROUP — NIGHT OF CHAMPIONS · RABAT</a:t>
            </a:r>
            <a:endParaRPr lang="en-US" sz="900" noProof="1"/>
          </a:p>
        </p:txBody>
      </p:sp>
      <p:pic>
        <p:nvPicPr>
          <p:cNvPr id="19" name="Google Shape;46;p2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20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1-kicker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Syncopate"/>
                <a:ea typeface="Syncopate"/>
              </a:rPr>
              <a:t>LE DOSSIER STRATÉGIQUE</a:t>
            </a:r>
            <a:endParaRPr lang="en-US" sz="1100" noProof="1"/>
          </a:p>
        </p:txBody>
      </p:sp>
      <p:sp>
        <p:nvSpPr>
          <p:cNvPr id="3" name="n1-title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3000" noProof="1" i="0">
                <a:solidFill>
                  <a:srgbClr val="FFFFFF"/>
                </a:solidFill>
                <a:latin typeface="Syncopate"/>
                <a:ea typeface="Syncopate"/>
              </a:rPr>
              <a:t>POURQUOI LE MAROC, </a:t>
            </a:r>
            <a:r>
              <a:rPr lang="en-US" sz="3000" noProof="1" i="0">
                <a:solidFill>
                  <a:srgbClr val="2E5BFF"/>
                </a:solidFill>
                <a:latin typeface="Syncopate"/>
                <a:ea typeface="Syncopate"/>
              </a:rPr>
              <a:t>POURQUOI MAINTENANT</a:t>
            </a:r>
            <a:endParaRPr lang="en-US" sz="3000" noProof="1"/>
          </a:p>
        </p:txBody>
      </p:sp>
      <p:sp>
        <p:nvSpPr>
          <p:cNvPr id="4" name="n1-div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879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5" name="n1-s1num"/>
          <p:cNvSpPr txBox="1"/>
          <p:nvPr/>
        </p:nvSpPr>
        <p:spPr>
          <a:xfrm>
            <a:off x="609600" y="2311400"/>
            <a:ext cx="3429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3400" noProof="1">
                <a:solidFill>
                  <a:srgbClr val="FFFFFF"/>
                </a:solidFill>
                <a:latin typeface="Syncopate"/>
                <a:ea typeface="Syncopate"/>
              </a:rPr>
              <a:t>26M</a:t>
            </a:r>
            <a:endParaRPr lang="en-US" sz="3400" noProof="1"/>
          </a:p>
        </p:txBody>
      </p:sp>
      <p:sp>
        <p:nvSpPr>
          <p:cNvPr id="6" name="n1-s1label"/>
          <p:cNvSpPr txBox="1"/>
          <p:nvPr/>
        </p:nvSpPr>
        <p:spPr>
          <a:xfrm>
            <a:off x="609600" y="2946400"/>
            <a:ext cx="3429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000" noProof="1" b="1" i="0">
                <a:solidFill>
                  <a:srgbClr val="6E8EFF"/>
                </a:solidFill>
                <a:latin typeface="Syncopate"/>
                <a:ea typeface="Syncopate"/>
              </a:rPr>
              <a:t>AMBITION TOURISTIQUE</a:t>
            </a:r>
            <a:endParaRPr lang="en-US" sz="1000" noProof="1"/>
          </a:p>
        </p:txBody>
      </p:sp>
      <p:sp>
        <p:nvSpPr>
          <p:cNvPr id="7" name="n1-s1body"/>
          <p:cNvSpPr txBox="1"/>
          <p:nvPr/>
        </p:nvSpPr>
        <p:spPr>
          <a:xfrm>
            <a:off x="609600" y="3200400"/>
            <a:ext cx="3429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150" noProof="1">
                <a:solidFill>
                  <a:srgbClr val="8D97AC"/>
                </a:solidFill>
                <a:latin typeface="Liter"/>
                <a:ea typeface="Liter"/>
              </a:rPr>
              <a:t>Touristes visés d'ici 2030 dans le cadre de la vision touristique nationale du Maroc.</a:t>
            </a:r>
            <a:endParaRPr lang="en-US" sz="1150" noProof="1"/>
          </a:p>
        </p:txBody>
      </p:sp>
      <p:sp>
        <p:nvSpPr>
          <p:cNvPr id="8" name="n1-s2num"/>
          <p:cNvSpPr txBox="1"/>
          <p:nvPr/>
        </p:nvSpPr>
        <p:spPr>
          <a:xfrm>
            <a:off x="4394200" y="2311400"/>
            <a:ext cx="3429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3400" noProof="1">
                <a:solidFill>
                  <a:srgbClr val="2E5BFF"/>
                </a:solidFill>
                <a:latin typeface="Syncopate"/>
                <a:ea typeface="Syncopate"/>
              </a:rPr>
              <a:t>~20M</a:t>
            </a:r>
            <a:endParaRPr lang="en-US" sz="3400" noProof="1"/>
          </a:p>
        </p:txBody>
      </p:sp>
      <p:sp>
        <p:nvSpPr>
          <p:cNvPr id="9" name="n1-s2label"/>
          <p:cNvSpPr txBox="1"/>
          <p:nvPr/>
        </p:nvSpPr>
        <p:spPr>
          <a:xfrm>
            <a:off x="4394200" y="2946400"/>
            <a:ext cx="3429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000" noProof="1" b="1" i="0">
                <a:solidFill>
                  <a:srgbClr val="6E8EFF"/>
                </a:solidFill>
                <a:latin typeface="Syncopate"/>
                <a:ea typeface="Syncopate"/>
              </a:rPr>
              <a:t>ÉLAN RECORD</a:t>
            </a:r>
            <a:endParaRPr lang="en-US" sz="1000" noProof="1"/>
          </a:p>
        </p:txBody>
      </p:sp>
      <p:sp>
        <p:nvSpPr>
          <p:cNvPr id="10" name="n1-s2body"/>
          <p:cNvSpPr txBox="1"/>
          <p:nvPr/>
        </p:nvSpPr>
        <p:spPr>
          <a:xfrm>
            <a:off x="4394200" y="3200400"/>
            <a:ext cx="3429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150" noProof="1">
                <a:solidFill>
                  <a:srgbClr val="8D97AC"/>
                </a:solidFill>
                <a:latin typeface="Liter"/>
                <a:ea typeface="Liter"/>
              </a:rPr>
              <a:t>Visiteurs accueillis lors d'une année 2025 record, selon le ministère du Tourisme.</a:t>
            </a:r>
            <a:endParaRPr lang="en-US" sz="1150" noProof="1"/>
          </a:p>
        </p:txBody>
      </p:sp>
      <p:sp>
        <p:nvSpPr>
          <p:cNvPr id="11" name="n1-s3num"/>
          <p:cNvSpPr txBox="1"/>
          <p:nvPr/>
        </p:nvSpPr>
        <p:spPr>
          <a:xfrm>
            <a:off x="8178800" y="2311400"/>
            <a:ext cx="3429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3400" noProof="1">
                <a:solidFill>
                  <a:srgbClr val="FFFFFF"/>
                </a:solidFill>
                <a:latin typeface="Syncopate"/>
                <a:ea typeface="Syncopate"/>
              </a:rPr>
              <a:t>2030</a:t>
            </a:r>
            <a:endParaRPr lang="en-US" sz="3400" noProof="1"/>
          </a:p>
        </p:txBody>
      </p:sp>
      <p:sp>
        <p:nvSpPr>
          <p:cNvPr id="12" name="n1-s3label"/>
          <p:cNvSpPr txBox="1"/>
          <p:nvPr/>
        </p:nvSpPr>
        <p:spPr>
          <a:xfrm>
            <a:off x="8178800" y="2946400"/>
            <a:ext cx="3429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000" noProof="1" b="1" i="0">
                <a:solidFill>
                  <a:srgbClr val="6E8EFF"/>
                </a:solidFill>
                <a:latin typeface="Syncopate"/>
                <a:ea typeface="Syncopate"/>
              </a:rPr>
              <a:t>PLATEFORME COUPE DU MONDE</a:t>
            </a:r>
            <a:endParaRPr lang="en-US" sz="1000" noProof="1"/>
          </a:p>
        </p:txBody>
      </p:sp>
      <p:sp>
        <p:nvSpPr>
          <p:cNvPr id="13" name="n1-s3body"/>
          <p:cNvSpPr txBox="1"/>
          <p:nvPr/>
        </p:nvSpPr>
        <p:spPr>
          <a:xfrm>
            <a:off x="8178800" y="3200400"/>
            <a:ext cx="3429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150" noProof="1">
                <a:solidFill>
                  <a:srgbClr val="8D97AC"/>
                </a:solidFill>
                <a:latin typeface="Liter"/>
                <a:ea typeface="Liter"/>
              </a:rPr>
              <a:t>Le Maroc co-organise la Coupe du Monde de la FIFA 2030 et construit un héritage durable de grands événements.</a:t>
            </a:r>
            <a:endParaRPr lang="en-US" sz="1150" noProof="1"/>
          </a:p>
        </p:txBody>
      </p:sp>
      <p:sp>
        <p:nvSpPr>
          <p:cNvPr id="14" name="n1-rule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43180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E5BFF"/>
            </a:solidFill>
          </a:ln>
        </p:spPr>
      </p:sp>
      <p:sp>
        <p:nvSpPr>
          <p:cNvPr id="15" name="n1-body"/>
          <p:cNvSpPr txBox="1"/>
          <p:nvPr/>
        </p:nvSpPr>
        <p:spPr>
          <a:xfrm>
            <a:off x="609600" y="4546600"/>
            <a:ext cx="10972800" cy="127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5000"/>
              </a:lnSpc>
            </a:pPr>
            <a:r>
              <a:rPr lang="en-US" sz="1250" noProof="1">
                <a:solidFill>
                  <a:srgbClr val="C3CADB"/>
                </a:solidFill>
                <a:latin typeface="Liter"/>
                <a:ea typeface="Liter"/>
              </a:rPr>
              <a:t>Une Night of Champions en 2027 s'inscrit exactement entre l'accélération touristique du Maroc et la Coupe du Monde 2030 — un test à vocation commerciale des opérations de stade, du récit médiatique, de l'hospitalité et de la conversion des audiences internationales, organisé sur un actif national que le Royaume possède déjà.</a:t>
            </a:r>
            <a:endParaRPr lang="en-US" sz="1250" noProof="1"/>
          </a:p>
          <a:p>
            <a:pPr algn="l" marL="0" marR="0">
              <a:lnSpc>
                <a:spcPct val="155000"/>
              </a:lnSpc>
              <a:spcBef>
                <a:spcPts val="900"/>
              </a:spcBef>
            </a:pPr>
            <a:r>
              <a:rPr lang="en-US" sz="1250" noProof="1">
                <a:solidFill>
                  <a:srgbClr val="C3CADB"/>
                </a:solidFill>
                <a:latin typeface="Liter"/>
                <a:ea typeface="Liter"/>
              </a:rPr>
              <a:t>La proposition : convertir le soutien à l'événement en tourisme mesurable, en marchés locaux, en emplois et en visibilité de destination — et créer une propriété annuelle reproductible qui renforce les références de Rabat en matière de grands événements avant 2030.</a:t>
            </a:r>
            <a:endParaRPr lang="en-US" sz="1250" noProof="1"/>
          </a:p>
        </p:txBody>
      </p:sp>
      <p:sp>
        <p:nvSpPr>
          <p:cNvPr id="16" name="n1-footline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7" name="n1-footer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Liter"/>
                <a:ea typeface="Liter"/>
              </a:rPr>
              <a:t>ELITE SPORTS PROMOTIONS × MARITA GROUP — NIGHT OF CHAMPIONS · RABAT</a:t>
            </a:r>
            <a:endParaRPr lang="en-US" sz="900" noProof="1"/>
          </a:p>
        </p:txBody>
      </p:sp>
      <p:pic>
        <p:nvPicPr>
          <p:cNvPr id="18" name="n1-logo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19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0507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1;p3"/>
          <p:cNvPicPr/>
          <p:nvPr/>
        </p:nvPicPr>
        <p:blipFill>
          <a:blip r:embed="rId2"/>
          <a:srcRect l="25297" r="25297"/>
          <a:stretch>
            <a:fillRect/>
          </a:stretch>
        </p:blipFill>
        <p:spPr>
          <a:xfrm>
            <a:off x="7112000" y="0"/>
            <a:ext cx="5080000" cy="6858000"/>
          </a:xfrm>
          <a:prstGeom prst="rect">
            <a:avLst/>
          </a:prstGeom>
          <a:ln>
            <a:noFill/>
          </a:ln>
        </p:spPr>
      </p:pic>
      <p:sp>
        <p:nvSpPr>
          <p:cNvPr id="3" name="Google Shape;52;p3"/>
          <p:cNvSpPr/>
          <p:nvPr/>
        </p:nvSpPr>
        <p:spPr>
          <a:xfrm>
            <a:off x="5588000" y="0"/>
            <a:ext cx="3048000" cy="6858000"/>
          </a:xfrm>
          <a:prstGeom prst="rect">
            <a:avLst/>
          </a:prstGeom>
          <a:gradFill rotWithShape="1">
            <a:gsLst>
              <a:gs pos="0">
                <a:srgbClr val="05070E"/>
              </a:gs>
              <a:gs pos="100000">
                <a:srgbClr val="05070E">
                  <a:alpha val="0"/>
                </a:srgbClr>
              </a:gs>
            </a:gsLst>
            <a:lin ang="0" scaled="1"/>
          </a:gradFill>
          <a:ln>
            <a:noFill/>
          </a:ln>
        </p:spPr>
      </p:sp>
      <p:sp>
        <p:nvSpPr>
          <p:cNvPr id="4" name="Google Shape;53;p3"/>
          <p:cNvSpPr txBox="1"/>
          <p:nvPr/>
        </p:nvSpPr>
        <p:spPr>
          <a:xfrm>
            <a:off x="7366000" y="6451600"/>
            <a:ext cx="4572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850" noProof="1" i="0">
                <a:solidFill>
                  <a:srgbClr val="8D97AC"/>
                </a:solidFill>
                <a:latin typeface="Liter"/>
                <a:ea typeface="Liter"/>
              </a:rPr>
              <a:t>TOUR HASSAN · RABAT</a:t>
            </a:r>
            <a:endParaRPr lang="en-US" sz="850" noProof="1"/>
          </a:p>
        </p:txBody>
      </p:sp>
      <p:sp>
        <p:nvSpPr>
          <p:cNvPr id="5" name="Google Shape;54;p3"/>
          <p:cNvSpPr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6" name="Google Shape;56;p3"/>
          <p:cNvSpPr txBox="1"/>
          <p:nvPr/>
        </p:nvSpPr>
        <p:spPr>
          <a:xfrm>
            <a:off x="609600" y="939800"/>
            <a:ext cx="5842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Syncopate"/>
                <a:ea typeface="Syncopate"/>
              </a:rPr>
              <a:t>LA VILLE HÔTE</a:t>
            </a:r>
            <a:endParaRPr lang="en-US" sz="1100" noProof="1"/>
          </a:p>
        </p:txBody>
      </p:sp>
      <p:sp>
        <p:nvSpPr>
          <p:cNvPr id="7" name="Google Shape;57;p3"/>
          <p:cNvSpPr txBox="1"/>
          <p:nvPr/>
        </p:nvSpPr>
        <p:spPr>
          <a:xfrm>
            <a:off x="609600" y="1193800"/>
            <a:ext cx="6096000" cy="1066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12000"/>
              </a:lnSpc>
            </a:pPr>
            <a:r>
              <a:rPr lang="en-US" sz="3000" noProof="1" i="0">
                <a:solidFill>
                  <a:srgbClr val="FFFFFF"/>
                </a:solidFill>
                <a:latin typeface="Syncopate"/>
                <a:ea typeface="Syncopate"/>
              </a:rPr>
              <a:t>POURQUOI RABAT,</a:t>
            </a:r>
            <a:endParaRPr lang="en-US" sz="3000" noProof="1"/>
          </a:p>
          <a:p>
            <a:pPr algn="l" marL="0" marR="0">
              <a:lnSpc>
                <a:spcPct val="112000"/>
              </a:lnSpc>
            </a:pPr>
            <a:r>
              <a:rPr lang="en-US" sz="3000" noProof="1" i="0">
                <a:solidFill>
                  <a:srgbClr val="2E5BFF"/>
                </a:solidFill>
                <a:latin typeface="Syncopate"/>
                <a:ea typeface="Syncopate"/>
              </a:rPr>
              <a:t>POURQUOI MAINTENANT</a:t>
            </a:r>
            <a:endParaRPr lang="en-US" sz="3000" noProof="1"/>
          </a:p>
        </p:txBody>
      </p:sp>
      <p:sp>
        <p:nvSpPr>
          <p:cNvPr id="8" name="Google Shape;58;p3"/>
          <p:cNvSpPr/>
          <p:nvPr/>
        </p:nvSpPr>
        <p:spPr>
          <a:xfrm>
            <a:off x="609600" y="2616200"/>
            <a:ext cx="50800" cy="787400"/>
          </a:xfrm>
          <a:prstGeom prst="rect">
            <a:avLst/>
          </a:prstGeom>
          <a:solidFill>
            <a:srgbClr val="2E5BFF"/>
          </a:solidFill>
          <a:ln>
            <a:noFill/>
          </a:ln>
        </p:spPr>
      </p:sp>
      <p:sp>
        <p:nvSpPr>
          <p:cNvPr id="9" name="Google Shape;59;p3"/>
          <p:cNvSpPr txBox="1"/>
          <p:nvPr/>
        </p:nvSpPr>
        <p:spPr>
          <a:xfrm>
            <a:off x="842010" y="3710940"/>
            <a:ext cx="5842000" cy="889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5000"/>
              </a:lnSpc>
            </a:pPr>
            <a:r>
              <a:rPr lang="en-US" sz="1300" noProof="1" b="1" i="0">
                <a:solidFill>
                  <a:srgbClr val="FFFFFF"/>
                </a:solidFill>
                <a:latin typeface="Liter"/>
                <a:ea typeface="Liter"/>
              </a:rPr>
              <a:t>Un marché de concerts éprouvé.</a:t>
            </a:r>
            <a:r>
              <a:rPr lang="en-US" sz="1300" noProof="1" i="0">
                <a:solidFill>
                  <a:srgbClr val="C3CADB"/>
                </a:solidFill>
                <a:latin typeface="Liter"/>
                <a:ea typeface="Liter"/>
              </a:rPr>
              <a:t> Robbie Williams a récemment joué devant une immense ferveur au Maroc — le pays se déplace en masse pour les artistes internationaux, et nous entretenons une relation existante avec son management.</a:t>
            </a:r>
            <a:endParaRPr lang="en-US" sz="1300" noProof="1"/>
          </a:p>
        </p:txBody>
      </p:sp>
      <p:sp>
        <p:nvSpPr>
          <p:cNvPr id="10" name="Google Shape;60;p3"/>
          <p:cNvSpPr/>
          <p:nvPr/>
        </p:nvSpPr>
        <p:spPr>
          <a:xfrm>
            <a:off x="609600" y="3743960"/>
            <a:ext cx="50800" cy="787400"/>
          </a:xfrm>
          <a:prstGeom prst="rect">
            <a:avLst/>
          </a:prstGeom>
          <a:solidFill>
            <a:srgbClr val="2E5BFF"/>
          </a:solidFill>
          <a:ln>
            <a:noFill/>
          </a:ln>
        </p:spPr>
      </p:sp>
      <p:sp>
        <p:nvSpPr>
          <p:cNvPr id="11" name="Google Shape;61;p3"/>
          <p:cNvSpPr txBox="1"/>
          <p:nvPr/>
        </p:nvSpPr>
        <p:spPr>
          <a:xfrm>
            <a:off x="838200" y="2597150"/>
            <a:ext cx="5842000" cy="965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5000"/>
              </a:lnSpc>
            </a:pPr>
            <a:r>
              <a:rPr lang="en-US" sz="1300" noProof="1" b="1" i="0">
                <a:solidFill>
                  <a:srgbClr val="FFFFFF"/>
                </a:solidFill>
                <a:latin typeface="Liter"/>
                <a:ea typeface="Liter"/>
              </a:rPr>
              <a:t>Une nouvelle icône nationale.</a:t>
            </a:r>
            <a:r>
              <a:rPr lang="en-US" sz="1300" noProof="1" i="0">
                <a:solidFill>
                  <a:srgbClr val="C3CADB"/>
                </a:solidFill>
                <a:latin typeface="Liter"/>
                <a:ea typeface="Liter"/>
              </a:rPr>
              <a:t> Le stade Prince Moulay Abdellah de 67 700 places — l'arène nationale du Royaume nouvellement reconstruite — est une scène grandiose pour un concert live comme pour un combat de titre mondial.</a:t>
            </a:r>
            <a:endParaRPr lang="en-US" sz="1300" noProof="1"/>
          </a:p>
        </p:txBody>
      </p:sp>
      <p:sp>
        <p:nvSpPr>
          <p:cNvPr id="12" name="Google Shape;62;p3"/>
          <p:cNvSpPr/>
          <p:nvPr/>
        </p:nvSpPr>
        <p:spPr>
          <a:xfrm>
            <a:off x="609600" y="4876800"/>
            <a:ext cx="50800" cy="787400"/>
          </a:xfrm>
          <a:prstGeom prst="rect">
            <a:avLst/>
          </a:prstGeom>
          <a:solidFill>
            <a:srgbClr val="2E5BFF"/>
          </a:solidFill>
          <a:ln>
            <a:noFill/>
          </a:ln>
        </p:spPr>
      </p:sp>
      <p:sp>
        <p:nvSpPr>
          <p:cNvPr id="13" name="Google Shape;63;p3"/>
          <p:cNvSpPr txBox="1"/>
          <p:nvPr/>
        </p:nvSpPr>
        <p:spPr>
          <a:xfrm>
            <a:off x="838200" y="4869180"/>
            <a:ext cx="5842000" cy="965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5000"/>
              </a:lnSpc>
            </a:pPr>
            <a:r>
              <a:rPr lang="en-US" sz="1300" noProof="1" b="1" i="0">
                <a:solidFill>
                  <a:srgbClr val="FFFFFF"/>
                </a:solidFill>
                <a:latin typeface="Liter"/>
                <a:ea typeface="Liter"/>
              </a:rPr>
              <a:t>Un accès intégré au plus haut niveau.</a:t>
            </a:r>
            <a:r>
              <a:rPr lang="en-US" sz="1300" noProof="1" i="0">
                <a:solidFill>
                  <a:srgbClr val="C3CADB"/>
                </a:solidFill>
                <a:latin typeface="Liter"/>
                <a:ea typeface="Liter"/>
              </a:rPr>
              <a:t> Les contacts gouvernementaux directs du Groupe Marita sécurisent les négociations sur le stade, la sécurité, l'aviation et la diffusion — des dossiers qui prennent normalement des années aux promoteurs.</a:t>
            </a:r>
            <a:endParaRPr lang="en-US" sz="1300" noProof="1"/>
          </a:p>
        </p:txBody>
      </p:sp>
      <p:sp>
        <p:nvSpPr>
          <p:cNvPr id="14" name="Google Shape;64;p3"/>
          <p:cNvSpPr/>
          <p:nvPr>
            <p:extLst>
              <p:ext uri="{F5677B7D-0D2A-4D9B-9A5C-6D8D7D0E5A5D}">
                <pptd:line encoding="base64url">eyJ2aWV3Qm94IjpbNDgwLDFdLCJwb2ludHMiOiIwLDAgNDgwLDAiLCJjdXJ2ZSI6InNoYXJwIn0</pptd:line>
              </p:ext>
            </p:extLst>
          </p:nvPr>
        </p:nvSpPr>
        <p:spPr>
          <a:xfrm>
            <a:off x="609600" y="6451600"/>
            <a:ext cx="6096000" cy="12700"/>
          </a:xfrm>
          <a:custGeom>
            <a:avLst/>
            <a:gdLst/>
            <a:ahLst/>
            <a:cxnLst/>
            <a:rect l="l" t="t" r="r" b="b"/>
            <a:pathLst>
              <a:path w="480" h="1">
                <a:moveTo>
                  <a:pt x="0" y="0"/>
                </a:moveTo>
                <a:lnTo>
                  <a:pt x="480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5" name="Google Shape;65;p3"/>
          <p:cNvSpPr txBox="1"/>
          <p:nvPr/>
        </p:nvSpPr>
        <p:spPr>
          <a:xfrm>
            <a:off x="609600" y="6565900"/>
            <a:ext cx="6096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Liter"/>
                <a:ea typeface="Liter"/>
              </a:rPr>
              <a:t>ELITE SPORTS PROMOTIONS × MARITA GROUP — NIGHT OF CHAMPIONS</a:t>
            </a:r>
            <a:endParaRPr lang="en-US" sz="900" noProof="1"/>
          </a:p>
        </p:txBody>
      </p:sp>
      <p:pic>
        <p:nvPicPr>
          <p:cNvPr id="16" name="Google Shape;66;p3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17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50927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1;p4"/>
          <p:cNvSpPr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Google Shape;72;p4"/>
          <p:cNvSpPr txBox="1"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 marL="0" marR="0">
              <a:lnSpc>
                <a:spcPct val="120000"/>
              </a:lnSpc>
            </a:pPr>
            <a:r>
              <a:rPr lang="en-US" sz="1300" noProof="1" i="0">
                <a:solidFill>
                  <a:srgbClr val="05070E"/>
                </a:solidFill>
                <a:latin typeface="Anton"/>
                <a:ea typeface="Anton"/>
              </a:rPr>
              <a:t>ELITE</a:t>
            </a:r>
            <a:endParaRPr lang="en-US" sz="1300" noProof="1"/>
          </a:p>
        </p:txBody>
      </p:sp>
      <p:sp>
        <p:nvSpPr>
          <p:cNvPr id="4" name="Google Shape;74;p4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Syncopate"/>
                <a:ea typeface="Syncopate"/>
              </a:rPr>
              <a:t>LE CONCEPT DE L'ÉVÉNEMENT</a:t>
            </a:r>
            <a:endParaRPr lang="en-US" sz="1100" noProof="1"/>
          </a:p>
        </p:txBody>
      </p:sp>
      <p:sp>
        <p:nvSpPr>
          <p:cNvPr id="5" name="Google Shape;75;p4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3000" noProof="1" i="0">
                <a:solidFill>
                  <a:srgbClr val="FFFFFF"/>
                </a:solidFill>
                <a:latin typeface="Syncopate"/>
                <a:ea typeface="Syncopate"/>
              </a:rPr>
              <a:t>DEUX SPECTACLES. </a:t>
            </a:r>
            <a:r>
              <a:rPr lang="en-US" sz="3000" noProof="1" i="0">
                <a:solidFill>
                  <a:srgbClr val="2E5BFF"/>
                </a:solidFill>
                <a:latin typeface="Syncopate"/>
                <a:ea typeface="Syncopate"/>
              </a:rPr>
              <a:t>UNE NUIT.</a:t>
            </a:r>
            <a:endParaRPr lang="en-US" sz="3000" noProof="1"/>
          </a:p>
        </p:txBody>
      </p:sp>
      <p:sp>
        <p:nvSpPr>
          <p:cNvPr id="6" name="Google Shape;76;p4"/>
          <p:cNvSpPr txBox="1"/>
          <p:nvPr/>
        </p:nvSpPr>
        <p:spPr>
          <a:xfrm>
            <a:off x="609600" y="1803400"/>
            <a:ext cx="109728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5000"/>
              </a:lnSpc>
            </a:pPr>
            <a:r>
              <a:rPr lang="en-US" sz="1350" noProof="1" i="0">
                <a:solidFill>
                  <a:srgbClr val="C3CADB"/>
                </a:solidFill>
                <a:latin typeface="Liter"/>
                <a:ea typeface="Liter"/>
              </a:rPr>
              <a:t>La carte des combats apporte le drame sportif ; la musique prolonge la nuit au-delà de la dernière cloche — et porte la billetterie au-delà de 67 700.</a:t>
            </a:r>
            <a:endParaRPr lang="en-US" sz="1350" noProof="1"/>
          </a:p>
        </p:txBody>
      </p:sp>
      <p:sp>
        <p:nvSpPr>
          <p:cNvPr id="7" name="Google Shape;77;p4"/>
          <p:cNvSpPr txBox="1"/>
          <p:nvPr/>
        </p:nvSpPr>
        <p:spPr>
          <a:xfrm>
            <a:off x="609600" y="2489200"/>
            <a:ext cx="4572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700" noProof="1" i="0">
                <a:solidFill>
                  <a:srgbClr val="FFFFFF"/>
                </a:solidFill>
                <a:latin typeface="Syncopate"/>
                <a:ea typeface="Syncopate"/>
              </a:rPr>
              <a:t>PREMIÈRE PARTIE — LES COMBATS</a:t>
            </a:r>
            <a:endParaRPr lang="en-US" sz="1700" noProof="1"/>
          </a:p>
        </p:txBody>
      </p:sp>
      <p:sp>
        <p:nvSpPr>
          <p:cNvPr id="8" name="Google Shape;78;p4"/>
          <p:cNvSpPr/>
          <p:nvPr>
            <p:extLst>
              <p:ext uri="{F5677B7D-0D2A-4D9B-9A5C-6D8D7D0E5A5D}">
                <pptd:line encoding="base64url">eyJ2aWV3Qm94IjpbMzYwLDJdLCJwb2ludHMiOiIwLDEgMzYwLDEiLCJjdXJ2ZSI6InNoYXJwIn0</pptd:line>
              </p:ext>
            </p:extLst>
          </p:nvPr>
        </p:nvSpPr>
        <p:spPr>
          <a:xfrm>
            <a:off x="609600" y="2844800"/>
            <a:ext cx="4572000" cy="25400"/>
          </a:xfrm>
          <a:custGeom>
            <a:avLst/>
            <a:gdLst/>
            <a:ahLst/>
            <a:cxnLst/>
            <a:rect l="l" t="t" r="r" b="b"/>
            <a:pathLst>
              <a:path w="360" h="2">
                <a:moveTo>
                  <a:pt x="0" y="1"/>
                </a:moveTo>
                <a:lnTo>
                  <a:pt x="360" y="1"/>
                </a:lnTo>
              </a:path>
            </a:pathLst>
          </a:custGeom>
          <a:noFill/>
          <a:ln w="25400">
            <a:solidFill>
              <a:srgbClr val="E63329"/>
            </a:solidFill>
          </a:ln>
        </p:spPr>
      </p:sp>
      <p:sp>
        <p:nvSpPr>
          <p:cNvPr id="9" name="Google Shape;79;p4"/>
          <p:cNvSpPr txBox="1"/>
          <p:nvPr/>
        </p:nvSpPr>
        <p:spPr>
          <a:xfrm>
            <a:off x="609600" y="3048000"/>
            <a:ext cx="4699000" cy="2413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300" noProof="1" b="1" i="0">
                <a:solidFill>
                  <a:srgbClr val="FFFFFF"/>
                </a:solidFill>
                <a:latin typeface="Liter"/>
                <a:ea typeface="Liter"/>
              </a:rPr>
              <a:t>Combat de tête d'affiche de niveau mondial</a:t>
            </a:r>
            <a:r>
              <a:rPr lang="en-US" sz="1300" noProof="1" i="0">
                <a:solidFill>
                  <a:srgbClr val="C3CADB"/>
                </a:solidFill>
                <a:latin typeface="Liter"/>
                <a:ea typeface="Liter"/>
              </a:rPr>
              <a:t> — le main event, disputé au véritable niveau mondial</a:t>
            </a:r>
            <a:endParaRPr lang="en-US" sz="1300" noProof="1"/>
          </a:p>
          <a:p>
            <a:pPr algn="l" marL="0" marR="0">
              <a:lnSpc>
                <a:spcPct val="150000"/>
              </a:lnSpc>
              <a:spcBef>
                <a:spcPts val="900"/>
              </a:spcBef>
            </a:pPr>
            <a:r>
              <a:rPr lang="en-US" sz="1300" noProof="1" b="1" i="0">
                <a:solidFill>
                  <a:srgbClr val="FFFFFF"/>
                </a:solidFill>
                <a:latin typeface="Liter"/>
                <a:ea typeface="Liter"/>
              </a:rPr>
              <a:t>Deux combats co-principaux</a:t>
            </a:r>
            <a:r>
              <a:rPr lang="en-US" sz="1300" noProof="1" i="0">
                <a:solidFill>
                  <a:srgbClr val="C3CADB"/>
                </a:solidFill>
                <a:latin typeface="Liter"/>
                <a:ea typeface="Liter"/>
              </a:rPr>
              <a:t> — de la profondeur sous la tête d'affiche</a:t>
            </a:r>
            <a:endParaRPr lang="en-US" sz="1300" noProof="1"/>
          </a:p>
          <a:p>
            <a:pPr algn="l" marL="0" marR="0">
              <a:lnSpc>
                <a:spcPct val="150000"/>
              </a:lnSpc>
              <a:spcBef>
                <a:spcPts val="900"/>
              </a:spcBef>
            </a:pPr>
            <a:r>
              <a:rPr lang="en-US" sz="1300" noProof="1" b="1" i="0">
                <a:solidFill>
                  <a:srgbClr val="FFFFFF"/>
                </a:solidFill>
                <a:latin typeface="Liter"/>
                <a:ea typeface="Liter"/>
              </a:rPr>
              <a:t>Lancement de PRO 3</a:t>
            </a:r>
            <a:r>
              <a:rPr lang="en-US" sz="1300" noProof="1" i="0">
                <a:solidFill>
                  <a:srgbClr val="C3CADB"/>
                </a:solidFill>
                <a:latin typeface="Liter"/>
                <a:ea typeface="Liter"/>
              </a:rPr>
              <a:t> — six combats 50-50 équilibrés dévoilant le format de boxe le plus excitant depuis des décennies — </a:t>
            </a:r>
            <a:r>
              <a:rPr lang="en-US" sz="1300" noProof="1" i="0" u="sng">
                <a:solidFill>
                  <a:srgbClr val="0563C1"/>
                </a:solidFill>
                <a:latin typeface="Liter"/>
                <a:ea typeface="Liter"/>
                <a:hlinkClick r:id="rId5"/>
              </a:rPr>
              <a:t>pro3boxing.com</a:t>
            </a:r>
            <a:endParaRPr lang="en-US" sz="1300" noProof="1"/>
          </a:p>
          <a:p>
            <a:pPr algn="l" marL="0" marR="0">
              <a:lnSpc>
                <a:spcPct val="150000"/>
              </a:lnSpc>
              <a:spcBef>
                <a:spcPts val="900"/>
              </a:spcBef>
            </a:pPr>
            <a:r>
              <a:rPr lang="en-US" sz="1300" noProof="1" b="1" i="0">
                <a:solidFill>
                  <a:srgbClr val="FFFFFF"/>
                </a:solidFill>
                <a:latin typeface="Liter"/>
                <a:ea typeface="Liter"/>
              </a:rPr>
              <a:t>Carte préliminaire de quatre combats</a:t>
            </a:r>
            <a:r>
              <a:rPr lang="en-US" sz="1300" noProof="1" i="0">
                <a:solidFill>
                  <a:srgbClr val="C3CADB"/>
                </a:solidFill>
                <a:latin typeface="Liter"/>
                <a:ea typeface="Liter"/>
              </a:rPr>
              <a:t> — une soirée complète dès la première cloche</a:t>
            </a:r>
            <a:endParaRPr lang="en-US" sz="1300" noProof="1"/>
          </a:p>
        </p:txBody>
      </p:sp>
      <p:sp>
        <p:nvSpPr>
          <p:cNvPr id="10" name="Google Shape;80;p4"/>
          <p:cNvSpPr/>
          <p:nvPr/>
        </p:nvSpPr>
        <p:spPr>
          <a:xfrm>
            <a:off x="5562600" y="2997200"/>
            <a:ext cx="1066800" cy="1066800"/>
          </a:xfrm>
          <a:prstGeom prst="donut">
            <a:avLst>
              <a:gd name="adj" fmla="val 8000"/>
            </a:avLst>
          </a:prstGeom>
          <a:solidFill>
            <a:srgbClr val="2E5BFF"/>
          </a:solidFill>
          <a:ln>
            <a:noFill/>
          </a:ln>
        </p:spPr>
      </p:sp>
      <p:sp>
        <p:nvSpPr>
          <p:cNvPr id="11" name="Google Shape;81;p4"/>
          <p:cNvSpPr txBox="1"/>
          <p:nvPr/>
        </p:nvSpPr>
        <p:spPr>
          <a:xfrm>
            <a:off x="5562600" y="2997200"/>
            <a:ext cx="1066800" cy="1066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 marL="0" marR="0">
              <a:lnSpc>
                <a:spcPct val="120000"/>
              </a:lnSpc>
            </a:pPr>
            <a:r>
              <a:rPr lang="en-US" sz="2400" noProof="1" i="0">
                <a:solidFill>
                  <a:srgbClr val="FFFFFF"/>
                </a:solidFill>
                <a:latin typeface="Anton"/>
                <a:ea typeface="Anton"/>
              </a:rPr>
              <a:t>+</a:t>
            </a:r>
            <a:endParaRPr lang="en-US" sz="2400" noProof="1"/>
          </a:p>
        </p:txBody>
      </p:sp>
      <p:sp>
        <p:nvSpPr>
          <p:cNvPr id="12" name="Google Shape;82;p4"/>
          <p:cNvSpPr txBox="1"/>
          <p:nvPr/>
        </p:nvSpPr>
        <p:spPr>
          <a:xfrm>
            <a:off x="5181600" y="4241800"/>
            <a:ext cx="18288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 marL="0" marR="0">
              <a:lnSpc>
                <a:spcPct val="140000"/>
              </a:lnSpc>
            </a:pPr>
            <a:r>
              <a:rPr lang="en-US" sz="900" noProof="1" i="0">
                <a:solidFill>
                  <a:srgbClr val="8D97AC"/>
                </a:solidFill>
                <a:latin typeface="Liter"/>
                <a:ea typeface="Liter"/>
              </a:rPr>
              <a:t>UN BILLET</a:t>
            </a:r>
            <a:endParaRPr lang="en-US" sz="900" noProof="1"/>
          </a:p>
          <a:p>
            <a:pPr algn="ctr" marL="0" marR="0">
              <a:lnSpc>
                <a:spcPct val="140000"/>
              </a:lnSpc>
            </a:pPr>
            <a:r>
              <a:rPr lang="en-US" sz="900" noProof="1" i="0">
                <a:solidFill>
                  <a:srgbClr val="8D97AC"/>
                </a:solidFill>
                <a:latin typeface="Liter"/>
                <a:ea typeface="Liter"/>
              </a:rPr>
              <a:t>UN STADE</a:t>
            </a:r>
            <a:endParaRPr lang="en-US" sz="900" noProof="1"/>
          </a:p>
        </p:txBody>
      </p:sp>
      <p:sp>
        <p:nvSpPr>
          <p:cNvPr id="13" name="Google Shape;83;p4"/>
          <p:cNvSpPr txBox="1"/>
          <p:nvPr/>
        </p:nvSpPr>
        <p:spPr>
          <a:xfrm>
            <a:off x="7010400" y="2489200"/>
            <a:ext cx="4572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700" noProof="1" i="0">
                <a:solidFill>
                  <a:srgbClr val="FFFFFF"/>
                </a:solidFill>
                <a:latin typeface="Syncopate"/>
                <a:ea typeface="Syncopate"/>
              </a:rPr>
              <a:t>DEUXIÈME PARTIE — LA MUSIQUE</a:t>
            </a:r>
            <a:endParaRPr lang="en-US" sz="1700" noProof="1"/>
          </a:p>
        </p:txBody>
      </p:sp>
      <p:sp>
        <p:nvSpPr>
          <p:cNvPr id="14" name="Google Shape;84;p4"/>
          <p:cNvSpPr/>
          <p:nvPr>
            <p:extLst>
              <p:ext uri="{F5677B7D-0D2A-4D9B-9A5C-6D8D7D0E5A5D}">
                <pptd:line encoding="base64url">eyJ2aWV3Qm94IjpbMzYwLDJdLCJwb2ludHMiOiIwLDEgMzYwLDEiLCJjdXJ2ZSI6InNoYXJwIn0</pptd:line>
              </p:ext>
            </p:extLst>
          </p:nvPr>
        </p:nvSpPr>
        <p:spPr>
          <a:xfrm>
            <a:off x="7010400" y="2844800"/>
            <a:ext cx="4572000" cy="25400"/>
          </a:xfrm>
          <a:custGeom>
            <a:avLst/>
            <a:gdLst/>
            <a:ahLst/>
            <a:cxnLst/>
            <a:rect l="l" t="t" r="r" b="b"/>
            <a:pathLst>
              <a:path w="360" h="2">
                <a:moveTo>
                  <a:pt x="0" y="1"/>
                </a:moveTo>
                <a:lnTo>
                  <a:pt x="360" y="1"/>
                </a:lnTo>
              </a:path>
            </a:pathLst>
          </a:custGeom>
          <a:noFill/>
          <a:ln w="25400">
            <a:solidFill>
              <a:srgbClr val="2E5BFF"/>
            </a:solidFill>
          </a:ln>
        </p:spPr>
      </p:sp>
      <p:sp>
        <p:nvSpPr>
          <p:cNvPr id="15" name="Google Shape;85;p4"/>
          <p:cNvSpPr txBox="1"/>
          <p:nvPr/>
        </p:nvSpPr>
        <p:spPr>
          <a:xfrm>
            <a:off x="7010400" y="3048000"/>
            <a:ext cx="4699000" cy="2413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300" noProof="1" b="1" i="0">
                <a:solidFill>
                  <a:srgbClr val="FFFFFF"/>
                </a:solidFill>
                <a:latin typeface="Liter"/>
                <a:ea typeface="Liter"/>
              </a:rPr>
              <a:t>Robbie Williams</a:t>
            </a:r>
            <a:r>
              <a:rPr lang="en-US" sz="1300" noProof="1" i="0">
                <a:solidFill>
                  <a:srgbClr val="C3CADB"/>
                </a:solidFill>
                <a:latin typeface="Liter"/>
                <a:ea typeface="Liter"/>
              </a:rPr>
              <a:t> — tête d'affiche internationale ; une valeur sûre au Maroc, avec une ligne directe vers son management</a:t>
            </a:r>
            <a:endParaRPr lang="en-US" sz="1300" noProof="1"/>
          </a:p>
          <a:p>
            <a:pPr algn="l" marL="0" marR="0">
              <a:lnSpc>
                <a:spcPct val="150000"/>
              </a:lnSpc>
              <a:spcBef>
                <a:spcPts val="900"/>
              </a:spcBef>
            </a:pPr>
            <a:r>
              <a:rPr lang="en-US" sz="1300" noProof="1" b="1" i="0">
                <a:solidFill>
                  <a:srgbClr val="FFFFFF"/>
                </a:solidFill>
                <a:latin typeface="Liter"/>
                <a:ea typeface="Liter"/>
              </a:rPr>
              <a:t>Charlotte de Witte</a:t>
            </a:r>
            <a:r>
              <a:rPr lang="en-US" sz="1300" noProof="1" i="0">
                <a:solidFill>
                  <a:srgbClr val="C3CADB"/>
                </a:solidFill>
                <a:latin typeface="Liter"/>
                <a:ea typeface="Liter"/>
              </a:rPr>
              <a:t> — la première DJ techno au monde clôt la nuit après la dernière cloche</a:t>
            </a:r>
            <a:endParaRPr lang="en-US" sz="1300" noProof="1"/>
          </a:p>
          <a:p>
            <a:pPr algn="l" marL="0" marR="0">
              <a:lnSpc>
                <a:spcPct val="150000"/>
              </a:lnSpc>
              <a:spcBef>
                <a:spcPts val="900"/>
              </a:spcBef>
            </a:pPr>
            <a:r>
              <a:rPr lang="en-US" sz="1300" noProof="1" b="1" i="0">
                <a:solidFill>
                  <a:srgbClr val="FFFFFF"/>
                </a:solidFill>
                <a:latin typeface="Liter"/>
                <a:ea typeface="Liter"/>
              </a:rPr>
              <a:t>Mise en scène intégrale du stade</a:t>
            </a:r>
            <a:r>
              <a:rPr lang="en-US" sz="1300" noProof="1" i="0">
                <a:solidFill>
                  <a:srgbClr val="C3CADB"/>
                </a:solidFill>
                <a:latin typeface="Liter"/>
                <a:ea typeface="Liter"/>
              </a:rPr>
              <a:t> — une production musicale construite sur mesure sur la pelouse</a:t>
            </a:r>
            <a:endParaRPr lang="en-US" sz="1300" noProof="1"/>
          </a:p>
        </p:txBody>
      </p:sp>
      <p:sp>
        <p:nvSpPr>
          <p:cNvPr id="16" name="Google Shape;86;p4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5689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7" name="Google Shape;87;p4"/>
          <p:cNvSpPr txBox="1"/>
          <p:nvPr/>
        </p:nvSpPr>
        <p:spPr>
          <a:xfrm>
            <a:off x="609600" y="5867400"/>
            <a:ext cx="109728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5000"/>
              </a:lnSpc>
            </a:pPr>
            <a:r>
              <a:rPr lang="en-US" sz="1250" noProof="1" i="0">
                <a:solidFill>
                  <a:srgbClr val="8D97AC"/>
                </a:solidFill>
                <a:latin typeface="Liter"/>
                <a:ea typeface="Liter"/>
              </a:rPr>
              <a:t>LA FORMULE :</a:t>
            </a:r>
            <a:r>
              <a:rPr lang="en-US" sz="1250" noProof="1" i="0">
                <a:solidFill>
                  <a:srgbClr val="C3CADB"/>
                </a:solidFill>
                <a:latin typeface="Liter"/>
                <a:ea typeface="Liter"/>
              </a:rPr>
              <a:t> le public de base de la boxe achète pour la carte — le grand public achète pour les artistes. Ensemble, ils remplissent un stade de 67 700 places.</a:t>
            </a:r>
            <a:endParaRPr lang="en-US" sz="1250" noProof="1"/>
          </a:p>
        </p:txBody>
      </p:sp>
      <p:sp>
        <p:nvSpPr>
          <p:cNvPr id="18" name="Google Shape;88;p4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9" name="Google Shape;89;p4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Liter"/>
                <a:ea typeface="Liter"/>
              </a:rPr>
              <a:t>ELITE SPORTS PROMOTIONS × MARITA GROUP — NIGHT OF CHAMPIONS · RABAT</a:t>
            </a:r>
            <a:endParaRPr lang="en-US" sz="900" noProof="1"/>
          </a:p>
        </p:txBody>
      </p:sp>
      <p:pic>
        <p:nvPicPr>
          <p:cNvPr id="20" name="Google Shape;90;p4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21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0507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5;p5"/>
          <p:cNvSpPr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Google Shape;96;p5"/>
          <p:cNvSpPr txBox="1"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 marL="0" marR="0">
              <a:lnSpc>
                <a:spcPct val="120000"/>
              </a:lnSpc>
            </a:pPr>
            <a:r>
              <a:rPr lang="en-US" sz="1300" noProof="1" i="0">
                <a:solidFill>
                  <a:srgbClr val="05070E"/>
                </a:solidFill>
                <a:latin typeface="Anton"/>
                <a:ea typeface="Anton"/>
              </a:rPr>
              <a:t>ELITE</a:t>
            </a:r>
            <a:endParaRPr lang="en-US" sz="1300" noProof="1"/>
          </a:p>
        </p:txBody>
      </p:sp>
      <p:sp>
        <p:nvSpPr>
          <p:cNvPr id="4" name="Google Shape;98;p5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Syncopate"/>
                <a:ea typeface="Syncopate"/>
              </a:rPr>
              <a:t>LA CARTE DES COMBATS</a:t>
            </a:r>
            <a:endParaRPr lang="en-US" sz="1100" noProof="1"/>
          </a:p>
        </p:txBody>
      </p:sp>
      <p:sp>
        <p:nvSpPr>
          <p:cNvPr id="5" name="Google Shape;99;p5"/>
          <p:cNvSpPr txBox="1"/>
          <p:nvPr/>
        </p:nvSpPr>
        <p:spPr>
          <a:xfrm>
            <a:off x="609600" y="1193800"/>
            <a:ext cx="8890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3000" noProof="1" i="0">
                <a:solidFill>
                  <a:srgbClr val="FFFFFF"/>
                </a:solidFill>
                <a:latin typeface="Syncopate"/>
                <a:ea typeface="Syncopate"/>
              </a:rPr>
              <a:t>CONÇUE POUR </a:t>
            </a:r>
            <a:r>
              <a:rPr lang="en-US" sz="3000" noProof="1" i="0">
                <a:solidFill>
                  <a:srgbClr val="2E5BFF"/>
                </a:solidFill>
                <a:latin typeface="Syncopate"/>
                <a:ea typeface="Syncopate"/>
              </a:rPr>
              <a:t>LE MONDE</a:t>
            </a:r>
            <a:endParaRPr lang="en-US" sz="3000" noProof="1"/>
          </a:p>
        </p:txBody>
      </p:sp>
      <p:graphicFrame>
        <p:nvGraphicFramePr>
          <p:cNvPr id="6" name="Google Shape;100;p5"/>
          <p:cNvGraphicFramePr>
            <a:graphicFrameLocks noGrp="1"/>
          </p:cNvGraphicFramePr>
          <p:nvPr/>
        </p:nvGraphicFramePr>
        <p:xfrm>
          <a:off x="609600" y="2006600"/>
          <a:ext cx="7112000" cy="3175000"/>
        </p:xfrm>
        <a:graphic>
          <a:graphicData uri="http://schemas.openxmlformats.org/drawingml/2006/table">
            <a:tbl>
              <a:tblPr/>
              <a:tblGrid>
                <a:gridCol w="2560320"/>
                <a:gridCol w="4551680"/>
              </a:tblGrid>
              <a:tr h="412750">
                <a:tc>
                  <a:txBody>
                    <a:bodyPr wrap="square" rtlCol="0" anchor="ctr"/>
                    <a:lstStyle/>
                    <a:p>
                      <a:pPr algn="l" marL="0"/>
                      <a:r>
                        <a:rPr lang="en-US" sz="1100" noProof="1" b="1">
                          <a:solidFill>
                            <a:srgbClr val="6E8EFF"/>
                          </a:solidFill>
                          <a:latin typeface="Liter"/>
                          <a:ea typeface="Liter"/>
                        </a:rPr>
                        <a:t>CATÉGORIE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9050">
                      <a:solidFill>
                        <a:srgbClr val="FFFFFF"/>
                      </a:solidFill>
                    </a:lnT>
                    <a:lnB w="1905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 marL="0"/>
                      <a:r>
                        <a:rPr lang="en-US" sz="1100" noProof="1" b="1">
                          <a:solidFill>
                            <a:srgbClr val="6E8EFF"/>
                          </a:solidFill>
                          <a:latin typeface="Liter"/>
                          <a:ea typeface="Liter"/>
                        </a:rPr>
                        <a:t>DÉTAIL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9050">
                      <a:solidFill>
                        <a:srgbClr val="FFFFFF"/>
                      </a:solidFill>
                    </a:lnT>
                    <a:lnB w="1905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539750">
                <a:tc>
                  <a:txBody>
                    <a:bodyPr wrap="square" rtlCol="0" anchor="ctr"/>
                    <a:lstStyle/>
                    <a:p>
                      <a:pPr algn="l" marL="0"/>
                      <a:r>
                        <a:rPr lang="en-US" sz="1250" noProof="1" b="1">
                          <a:solidFill>
                            <a:srgbClr val="FFFFFF"/>
                          </a:solidFill>
                          <a:latin typeface="Liter"/>
                          <a:ea typeface="Liter"/>
                        </a:rPr>
                        <a:t>Tête d'affiche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 marL="0"/>
                      <a:r>
                        <a:rPr lang="en-US" sz="1250" noProof="1">
                          <a:solidFill>
                            <a:srgbClr val="C3CADB"/>
                          </a:solidFill>
                          <a:latin typeface="Liter"/>
                          <a:ea typeface="Liter"/>
                        </a:rPr>
                        <a:t>Main event de niveau mondial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539750">
                <a:tc>
                  <a:txBody>
                    <a:bodyPr wrap="square" rtlCol="0" anchor="ctr"/>
                    <a:lstStyle/>
                    <a:p>
                      <a:pPr algn="l" marL="0"/>
                      <a:r>
                        <a:rPr lang="en-US" sz="1250" noProof="1" b="1">
                          <a:solidFill>
                            <a:srgbClr val="FFFFFF"/>
                          </a:solidFill>
                          <a:latin typeface="Liter"/>
                          <a:ea typeface="Liter"/>
                        </a:rPr>
                        <a:t>Co-mains ×2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 marL="0"/>
                      <a:r>
                        <a:rPr lang="en-US" sz="1250" noProof="1">
                          <a:solidFill>
                            <a:srgbClr val="C3CADB"/>
                          </a:solidFill>
                          <a:latin typeface="Liter"/>
                          <a:ea typeface="Liter"/>
                        </a:rPr>
                        <a:t>2 combats co-principaux de niveau mondial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539750">
                <a:tc>
                  <a:txBody>
                    <a:bodyPr wrap="square" rtlCol="0" anchor="ctr"/>
                    <a:lstStyle/>
                    <a:p>
                      <a:pPr algn="l" marL="0"/>
                      <a:r>
                        <a:rPr lang="en-US" sz="1250" noProof="1" b="1">
                          <a:solidFill>
                            <a:srgbClr val="FFFFFF"/>
                          </a:solidFill>
                          <a:latin typeface="Liter"/>
                          <a:ea typeface="Liter"/>
                        </a:rPr>
                        <a:t>Lancement PRO 3 ×6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 marL="0"/>
                      <a:r>
                        <a:rPr lang="en-US" sz="1250" noProof="1">
                          <a:solidFill>
                            <a:srgbClr val="C3CADB"/>
                          </a:solidFill>
                          <a:latin typeface="Liter"/>
                          <a:ea typeface="Liter"/>
                        </a:rPr>
                        <a:t>Six combats 50-50 équilibrés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539750">
                <a:tc>
                  <a:txBody>
                    <a:bodyPr wrap="square" rtlCol="0" anchor="ctr"/>
                    <a:lstStyle/>
                    <a:p>
                      <a:pPr algn="l" marL="0"/>
                      <a:r>
                        <a:rPr lang="en-US" sz="1250" noProof="1" b="1">
                          <a:solidFill>
                            <a:srgbClr val="FFFFFF"/>
                          </a:solidFill>
                          <a:latin typeface="Liter"/>
                          <a:ea typeface="Liter"/>
                        </a:rPr>
                        <a:t>Carte préliminaire ×4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 marL="0"/>
                      <a:r>
                        <a:rPr lang="en-US" sz="1250" noProof="1">
                          <a:solidFill>
                            <a:srgbClr val="C3CADB"/>
                          </a:solidFill>
                          <a:latin typeface="Liter"/>
                          <a:ea typeface="Liter"/>
                        </a:rPr>
                        <a:t>4 combats présentant les talents montants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603250">
                <a:tc gridSpan="2">
                  <a:txBody>
                    <a:bodyPr wrap="square" rtlCol="0" anchor="ctr"/>
                    <a:lstStyle/>
                    <a:p>
                      <a:pPr algn="l" marL="0"/>
                      <a:r>
                        <a:rPr lang="en-US" sz="1300" noProof="1" b="1">
                          <a:solidFill>
                            <a:srgbClr val="FFFFFF"/>
                          </a:solidFill>
                          <a:latin typeface="Liter"/>
                          <a:ea typeface="Liter"/>
                        </a:rPr>
                        <a:t>LA CARTE COMPLÈTE — 13 COMBATS EN UNE NUIT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 hMerge="1">
                  <a:txBody>
                    <a:bodyPr wrap="square" rtlCol="0" anchor="ctr"/>
                    <a:lstStyle/>
                    <a:p>
                      <a:pPr algn="ctr"/>
                    </a:p>
                  </a:txBody>
                  <a:tcPr marL="91440" marR="91440" marT="45720" marB="457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Google Shape;101;p5"/>
          <p:cNvSpPr txBox="1"/>
          <p:nvPr/>
        </p:nvSpPr>
        <p:spPr>
          <a:xfrm>
            <a:off x="609600" y="5435600"/>
            <a:ext cx="7112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250" noProof="1" i="0">
                <a:solidFill>
                  <a:srgbClr val="8D97AC"/>
                </a:solidFill>
                <a:latin typeface="Liter"/>
                <a:ea typeface="Liter"/>
              </a:rPr>
              <a:t>HOMOLOGATION &amp; ARBITRAGE :</a:t>
            </a:r>
            <a:r>
              <a:rPr lang="en-US" sz="1250" noProof="1" i="0">
                <a:solidFill>
                  <a:srgbClr val="C3CADB"/>
                </a:solidFill>
                <a:latin typeface="Liter"/>
                <a:ea typeface="Liter"/>
              </a:rPr>
              <a:t> le spectacle est arbitré par la </a:t>
            </a:r>
            <a:r>
              <a:rPr lang="en-US" sz="1250" noProof="1" b="1" i="0">
                <a:solidFill>
                  <a:srgbClr val="FFFFFF"/>
                </a:solidFill>
                <a:latin typeface="Liter"/>
                <a:ea typeface="Liter"/>
              </a:rPr>
              <a:t>Boxing Union of Ireland (BUI)</a:t>
            </a:r>
            <a:r>
              <a:rPr lang="en-US" sz="1250" noProof="1" i="0">
                <a:solidFill>
                  <a:srgbClr val="C3CADB"/>
                </a:solidFill>
                <a:latin typeface="Liter"/>
                <a:ea typeface="Liter"/>
              </a:rPr>
              <a:t>, avec trois équipes paramédicales complètes au bord du ring — chacune dirigée par un paramédical senior.</a:t>
            </a:r>
            <a:endParaRPr lang="en-US" sz="1250" noProof="1"/>
          </a:p>
        </p:txBody>
      </p:sp>
      <p:sp>
        <p:nvSpPr>
          <p:cNvPr id="8" name="Google Shape;102;p5"/>
          <p:cNvSpPr txBox="1"/>
          <p:nvPr/>
        </p:nvSpPr>
        <p:spPr>
          <a:xfrm>
            <a:off x="8229600" y="4089400"/>
            <a:ext cx="33528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000" noProof="1" b="1" i="0">
                <a:solidFill>
                  <a:srgbClr val="6E8EFF"/>
                </a:solidFill>
                <a:latin typeface="Syncopate"/>
                <a:ea typeface="Syncopate"/>
              </a:rPr>
              <a:t>LE LANCEMENT DE PRO 3</a:t>
            </a:r>
            <a:endParaRPr lang="en-US" sz="1000" noProof="1"/>
          </a:p>
        </p:txBody>
      </p:sp>
      <p:sp>
        <p:nvSpPr>
          <p:cNvPr id="9" name="Google Shape;103;p5"/>
          <p:cNvSpPr txBox="1"/>
          <p:nvPr/>
        </p:nvSpPr>
        <p:spPr>
          <a:xfrm>
            <a:off x="8229600" y="4394200"/>
            <a:ext cx="3352800" cy="165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5000"/>
              </a:lnSpc>
            </a:pPr>
            <a:r>
              <a:rPr lang="en-US" sz="1250" noProof="1" i="0">
                <a:solidFill>
                  <a:srgbClr val="C3CADB"/>
                </a:solidFill>
                <a:latin typeface="Liter"/>
                <a:ea typeface="Liter"/>
              </a:rPr>
              <a:t>PRO 3 fait ses débuts sur cette carte avec six </a:t>
            </a:r>
            <a:r>
              <a:rPr lang="en-US" sz="1250" noProof="1" b="1" i="0">
                <a:solidFill>
                  <a:srgbClr val="FFFFFF"/>
                </a:solidFill>
                <a:latin typeface="Liter"/>
                <a:ea typeface="Liter"/>
              </a:rPr>
              <a:t>combats 50-50</a:t>
            </a:r>
            <a:r>
              <a:rPr lang="en-US" sz="1250" noProof="1" i="0">
                <a:solidFill>
                  <a:srgbClr val="C3CADB"/>
                </a:solidFill>
                <a:latin typeface="Liter"/>
                <a:ea typeface="Liter"/>
              </a:rPr>
              <a:t> équilibrés — aucun mismatch, aucun résultat écrit d'avance — et bénéficie de sa propre présentation de spectacle dans le stade.</a:t>
            </a:r>
            <a:endParaRPr lang="en-US" sz="1250" noProof="1"/>
          </a:p>
        </p:txBody>
      </p:sp>
      <p:sp>
        <p:nvSpPr>
          <p:cNvPr id="10" name="Google Shape;104;p5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1" name="Google Shape;105;p5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Liter"/>
                <a:ea typeface="Liter"/>
              </a:rPr>
              <a:t>ELITE SPORTS PROMOTIONS × MARITA GROUP — NIGHT OF CHAMPIONS · RABAT</a:t>
            </a:r>
            <a:endParaRPr lang="en-US" sz="900" noProof="1"/>
          </a:p>
        </p:txBody>
      </p:sp>
      <p:pic>
        <p:nvPicPr>
          <p:cNvPr id="12" name="Google Shape;106;p5"/>
          <p:cNvPicPr/>
          <p:nvPr/>
        </p:nvPicPr>
        <p:blipFill>
          <a:blip r:embed="rId2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13" name="Google Shape;107;p5"/>
          <p:cNvPicPr/>
          <p:nvPr/>
        </p:nvPicPr>
        <p:blipFill>
          <a:blip r:embed="rId3"/>
          <a:srcRect l="0" t="0" r="0" b="3082"/>
          <a:stretch>
            <a:fillRect/>
          </a:stretch>
        </p:blipFill>
        <p:spPr>
          <a:xfrm>
            <a:off x="7985760" y="1272540"/>
            <a:ext cx="3887470" cy="2766060"/>
          </a:xfrm>
          <a:prstGeom prst="rect">
            <a:avLst/>
          </a:prstGeom>
          <a:ln>
            <a:noFill/>
          </a:ln>
        </p:spPr>
      </p:pic>
      <p:pic>
        <p:nvPicPr>
          <p:cNvPr id="14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0507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2;p6"/>
          <p:cNvSpPr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Google Shape;113;p6"/>
          <p:cNvSpPr txBox="1"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 marL="0" marR="0">
              <a:lnSpc>
                <a:spcPct val="120000"/>
              </a:lnSpc>
            </a:pPr>
            <a:r>
              <a:rPr lang="en-US" sz="1300" noProof="1" i="0">
                <a:solidFill>
                  <a:srgbClr val="05070E"/>
                </a:solidFill>
                <a:latin typeface="Anton"/>
                <a:ea typeface="Anton"/>
              </a:rPr>
              <a:t>ELITE</a:t>
            </a:r>
            <a:endParaRPr lang="en-US" sz="1300" noProof="1"/>
          </a:p>
        </p:txBody>
      </p:sp>
      <p:sp>
        <p:nvSpPr>
          <p:cNvPr id="4" name="Google Shape;115;p6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Syncopate"/>
                <a:ea typeface="Syncopate"/>
              </a:rPr>
              <a:t>LA MUSIQUE</a:t>
            </a:r>
            <a:endParaRPr lang="en-US" sz="1100" noProof="1"/>
          </a:p>
        </p:txBody>
      </p:sp>
      <p:sp>
        <p:nvSpPr>
          <p:cNvPr id="5" name="Google Shape;116;p6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3000" noProof="1" i="0">
                <a:solidFill>
                  <a:srgbClr val="FFFFFF"/>
                </a:solidFill>
                <a:latin typeface="Syncopate"/>
                <a:ea typeface="Syncopate"/>
              </a:rPr>
              <a:t>LA </a:t>
            </a:r>
            <a:r>
              <a:rPr lang="en-US" sz="3000" noProof="1" i="0">
                <a:solidFill>
                  <a:srgbClr val="2E5BFF"/>
                </a:solidFill>
                <a:latin typeface="Syncopate"/>
                <a:ea typeface="Syncopate"/>
              </a:rPr>
              <a:t>BANDE-SON</a:t>
            </a:r>
            <a:r>
              <a:rPr lang="en-US" sz="3000" noProof="1" i="0">
                <a:solidFill>
                  <a:srgbClr val="FFFFFF"/>
                </a:solidFill>
                <a:latin typeface="Syncopate"/>
                <a:ea typeface="Syncopate"/>
              </a:rPr>
              <a:t> DE LA NUIT</a:t>
            </a:r>
            <a:endParaRPr lang="en-US" sz="3000" noProof="1"/>
          </a:p>
        </p:txBody>
      </p:sp>
      <p:pic>
        <p:nvPicPr>
          <p:cNvPr id="6" name="Google Shape;117;p6"/>
          <p:cNvPicPr/>
          <p:nvPr/>
        </p:nvPicPr>
        <p:blipFill>
          <a:blip r:embed="rId2"/>
          <a:srcRect t="7672" b="7672"/>
          <a:stretch>
            <a:fillRect/>
          </a:stretch>
        </p:blipFill>
        <p:spPr>
          <a:xfrm>
            <a:off x="609600" y="2006600"/>
            <a:ext cx="5334000" cy="2540000"/>
          </a:xfrm>
          <a:prstGeom prst="rect">
            <a:avLst/>
          </a:prstGeom>
          <a:ln>
            <a:noFill/>
          </a:ln>
        </p:spPr>
      </p:pic>
      <p:sp>
        <p:nvSpPr>
          <p:cNvPr id="7" name="Google Shape;118;p6"/>
          <p:cNvSpPr/>
          <p:nvPr/>
        </p:nvSpPr>
        <p:spPr>
          <a:xfrm>
            <a:off x="609600" y="3276600"/>
            <a:ext cx="5334000" cy="1270000"/>
          </a:xfrm>
          <a:prstGeom prst="rect">
            <a:avLst/>
          </a:prstGeom>
          <a:gradFill rotWithShape="1">
            <a:gsLst>
              <a:gs pos="0">
                <a:srgbClr val="05070E">
                  <a:alpha val="0"/>
                </a:srgbClr>
              </a:gs>
              <a:gs pos="100000">
                <a:srgbClr val="05070E">
                  <a:alpha val="93333"/>
                </a:srgbClr>
              </a:gs>
            </a:gsLst>
            <a:lin ang="5400000" scaled="1"/>
          </a:gradFill>
          <a:ln>
            <a:noFill/>
          </a:ln>
        </p:spPr>
      </p:sp>
      <p:sp>
        <p:nvSpPr>
          <p:cNvPr id="8" name="Google Shape;119;p6"/>
          <p:cNvSpPr txBox="1"/>
          <p:nvPr/>
        </p:nvSpPr>
        <p:spPr>
          <a:xfrm>
            <a:off x="812800" y="3810000"/>
            <a:ext cx="431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2400" noProof="1" i="0">
                <a:solidFill>
                  <a:srgbClr val="FFFFFF"/>
                </a:solidFill>
                <a:latin typeface="Syncopate"/>
                <a:ea typeface="Syncopate"/>
              </a:rPr>
              <a:t>ROBBIE WILLIAMS</a:t>
            </a:r>
            <a:endParaRPr lang="en-US" sz="2400" noProof="1"/>
          </a:p>
        </p:txBody>
      </p:sp>
      <p:sp>
        <p:nvSpPr>
          <p:cNvPr id="9" name="Google Shape;121;p6"/>
          <p:cNvSpPr txBox="1"/>
          <p:nvPr/>
        </p:nvSpPr>
        <p:spPr>
          <a:xfrm>
            <a:off x="609600" y="4775200"/>
            <a:ext cx="5334000" cy="127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5000"/>
              </a:lnSpc>
            </a:pPr>
            <a:r>
              <a:rPr lang="en-US" sz="1250" noProof="1" b="1" i="0">
                <a:solidFill>
                  <a:srgbClr val="FFFFFF"/>
                </a:solidFill>
                <a:latin typeface="Liter"/>
                <a:ea typeface="Liter"/>
              </a:rPr>
              <a:t>Le concert de tête d'affiche.</a:t>
            </a:r>
            <a:r>
              <a:rPr lang="en-US" sz="1250" noProof="1" i="0">
                <a:solidFill>
                  <a:srgbClr val="C3CADB"/>
                </a:solidFill>
                <a:latin typeface="Liter"/>
                <a:ea typeface="Liter"/>
              </a:rPr>
              <a:t> L'un des plus grands performeurs de stade au monde — et un succès prouvé au Maroc, où il a récemment joué devant une immense ferveur. Elite entretient une relation existante avec son management.</a:t>
            </a:r>
            <a:endParaRPr lang="en-US" sz="1250" noProof="1"/>
          </a:p>
        </p:txBody>
      </p:sp>
      <p:sp>
        <p:nvSpPr>
          <p:cNvPr id="10" name="Google Shape;122;p6"/>
          <p:cNvSpPr/>
          <p:nvPr>
            <p:extLst>
              <p:ext uri="{F5677B7D-0D2A-4D9B-9A5C-6D8D7D0E5A5D}">
                <pptd:line encoding="base64url">eyJ2aWV3Qm94IjpbMSwzMThdLCJwb2ludHMiOiIwLDAgMCwzMTgiLCJjdXJ2ZSI6InNoYXJwIn0</pptd:line>
              </p:ext>
            </p:extLst>
          </p:nvPr>
        </p:nvSpPr>
        <p:spPr>
          <a:xfrm>
            <a:off x="6248400" y="2006600"/>
            <a:ext cx="12700" cy="4038600"/>
          </a:xfrm>
          <a:custGeom>
            <a:avLst/>
            <a:gdLst/>
            <a:ahLst/>
            <a:cxnLst/>
            <a:rect l="l" t="t" r="r" b="b"/>
            <a:pathLst>
              <a:path w="1" h="318">
                <a:moveTo>
                  <a:pt x="0" y="0"/>
                </a:moveTo>
                <a:lnTo>
                  <a:pt x="0" y="318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pic>
        <p:nvPicPr>
          <p:cNvPr id="11" name="Google Shape;123;p6"/>
          <p:cNvPicPr/>
          <p:nvPr/>
        </p:nvPicPr>
        <p:blipFill>
          <a:blip r:embed="rId3"/>
          <a:srcRect t="24747" b="24747"/>
          <a:stretch>
            <a:fillRect/>
          </a:stretch>
        </p:blipFill>
        <p:spPr>
          <a:xfrm>
            <a:off x="6553200" y="2006600"/>
            <a:ext cx="5029200" cy="2540000"/>
          </a:xfrm>
          <a:prstGeom prst="rect">
            <a:avLst/>
          </a:prstGeom>
          <a:ln>
            <a:noFill/>
          </a:ln>
        </p:spPr>
      </p:pic>
      <p:sp>
        <p:nvSpPr>
          <p:cNvPr id="12" name="Google Shape;124;p6"/>
          <p:cNvSpPr/>
          <p:nvPr/>
        </p:nvSpPr>
        <p:spPr>
          <a:xfrm>
            <a:off x="6553200" y="3276600"/>
            <a:ext cx="5029200" cy="1270000"/>
          </a:xfrm>
          <a:prstGeom prst="rect">
            <a:avLst/>
          </a:prstGeom>
          <a:gradFill rotWithShape="1">
            <a:gsLst>
              <a:gs pos="0">
                <a:srgbClr val="05070E">
                  <a:alpha val="0"/>
                </a:srgbClr>
              </a:gs>
              <a:gs pos="100000">
                <a:srgbClr val="05070E">
                  <a:alpha val="93333"/>
                </a:srgbClr>
              </a:gs>
            </a:gsLst>
            <a:lin ang="5400000" scaled="1"/>
          </a:gradFill>
          <a:ln>
            <a:noFill/>
          </a:ln>
        </p:spPr>
      </p:sp>
      <p:sp>
        <p:nvSpPr>
          <p:cNvPr id="13" name="Google Shape;125;p6"/>
          <p:cNvSpPr txBox="1"/>
          <p:nvPr/>
        </p:nvSpPr>
        <p:spPr>
          <a:xfrm>
            <a:off x="6756400" y="3810000"/>
            <a:ext cx="381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2400" noProof="1" i="0">
                <a:solidFill>
                  <a:srgbClr val="FFFFFF"/>
                </a:solidFill>
                <a:latin typeface="Syncopate"/>
                <a:ea typeface="Syncopate"/>
              </a:rPr>
              <a:t>CHARLOTTE DE WITTE</a:t>
            </a:r>
            <a:endParaRPr lang="en-US" sz="2400" noProof="1"/>
          </a:p>
        </p:txBody>
      </p:sp>
      <p:sp>
        <p:nvSpPr>
          <p:cNvPr id="14" name="Google Shape;127;p6"/>
          <p:cNvSpPr txBox="1"/>
          <p:nvPr/>
        </p:nvSpPr>
        <p:spPr>
          <a:xfrm>
            <a:off x="6553200" y="4775200"/>
            <a:ext cx="5029200" cy="127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5000"/>
              </a:lnSpc>
            </a:pPr>
            <a:r>
              <a:rPr lang="en-US" sz="1250" noProof="1" b="1" i="0">
                <a:solidFill>
                  <a:srgbClr val="FFFFFF"/>
                </a:solidFill>
                <a:latin typeface="Liter"/>
                <a:ea typeface="Liter"/>
              </a:rPr>
              <a:t>Le set d'après-combats.</a:t>
            </a:r>
            <a:r>
              <a:rPr lang="en-US" sz="1250" noProof="1" i="0">
                <a:solidFill>
                  <a:srgbClr val="C3CADB"/>
                </a:solidFill>
                <a:latin typeface="Liter"/>
                <a:ea typeface="Liter"/>
              </a:rPr>
              <a:t> La première DJ techno au monde s'empare du stade après la dernière cloche — transformant une soirée de boxe en un véritable événement musical et attirant un public plus jeune.</a:t>
            </a:r>
            <a:endParaRPr lang="en-US" sz="1250" noProof="1"/>
          </a:p>
        </p:txBody>
      </p:sp>
      <p:sp>
        <p:nvSpPr>
          <p:cNvPr id="15" name="Google Shape;128;p6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6" name="Google Shape;129;p6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Liter"/>
                <a:ea typeface="Liter"/>
              </a:rPr>
              <a:t>ELITE SPORTS PROMOTIONS × MARITA GROUP — NIGHT OF CHAMPIONS · RABAT</a:t>
            </a:r>
            <a:endParaRPr lang="en-US" sz="900" noProof="1"/>
          </a:p>
        </p:txBody>
      </p:sp>
      <p:sp>
        <p:nvSpPr>
          <p:cNvPr id="17" name="Google Shape;130;p6"/>
          <p:cNvSpPr txBox="1"/>
          <p:nvPr/>
        </p:nvSpPr>
        <p:spPr>
          <a:xfrm>
            <a:off x="8128000" y="6565900"/>
            <a:ext cx="34544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800" noProof="1" i="0">
                <a:solidFill>
                  <a:srgbClr val="8D97AC"/>
                </a:solidFill>
                <a:latin typeface="Liter"/>
                <a:ea typeface="Liter"/>
              </a:rPr>
              <a:t>IMAGES UNIQUEMENT À TITRE D'ILLUSTRATION POUR LA PROPOSITION</a:t>
            </a:r>
            <a:endParaRPr lang="en-US" sz="800" noProof="1"/>
          </a:p>
        </p:txBody>
      </p:sp>
      <p:pic>
        <p:nvPicPr>
          <p:cNvPr id="18" name="Google Shape;131;p6"/>
          <p:cNvPicPr/>
          <p:nvPr/>
        </p:nvPicPr>
        <p:blipFill>
          <a:blip r:embed="rId4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19" name="marita-logo"/>
          <p:cNvPicPr/>
          <p:nvPr/>
        </p:nvPicPr>
        <p:blipFill>
          <a:blip r:embed="rId5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0507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6;p7"/>
          <p:cNvPicPr/>
          <p:nvPr/>
        </p:nvPicPr>
        <p:blipFill>
          <a:blip r:embed="rId2"/>
          <a:srcRect l="8710" r="8710"/>
          <a:stretch>
            <a:fillRect/>
          </a:stretch>
        </p:blipFill>
        <p:spPr>
          <a:xfrm>
            <a:off x="0" y="0"/>
            <a:ext cx="12192000" cy="3810000"/>
          </a:xfrm>
          <a:prstGeom prst="rect">
            <a:avLst/>
          </a:prstGeom>
          <a:ln>
            <a:noFill/>
          </a:ln>
        </p:spPr>
      </p:pic>
      <p:sp>
        <p:nvSpPr>
          <p:cNvPr id="3" name="Google Shape;137;p7"/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gradFill rotWithShape="1">
            <a:gsLst>
              <a:gs pos="0">
                <a:srgbClr val="05070E">
                  <a:alpha val="20000"/>
                </a:srgbClr>
              </a:gs>
              <a:gs pos="70000">
                <a:srgbClr val="05070E">
                  <a:alpha val="73333"/>
                </a:srgbClr>
              </a:gs>
              <a:gs pos="100000">
                <a:srgbClr val="05070E"/>
              </a:gs>
            </a:gsLst>
            <a:lin ang="5400000" scaled="1"/>
          </a:gradFill>
          <a:ln>
            <a:noFill/>
          </a:ln>
        </p:spPr>
      </p:sp>
      <p:sp>
        <p:nvSpPr>
          <p:cNvPr id="4" name="Google Shape;138;p7"/>
          <p:cNvSpPr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5" name="Google Shape;139;p7"/>
          <p:cNvSpPr txBox="1"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 marL="0" marR="0">
              <a:lnSpc>
                <a:spcPct val="120000"/>
              </a:lnSpc>
            </a:pPr>
            <a:r>
              <a:rPr lang="en-US" sz="1300" noProof="1" i="0">
                <a:solidFill>
                  <a:srgbClr val="05070E"/>
                </a:solidFill>
                <a:latin typeface="Anton"/>
                <a:ea typeface="Anton"/>
              </a:rPr>
              <a:t>ELITE</a:t>
            </a:r>
            <a:endParaRPr lang="en-US" sz="1300" noProof="1"/>
          </a:p>
        </p:txBody>
      </p:sp>
      <p:sp>
        <p:nvSpPr>
          <p:cNvPr id="6" name="Google Shape;141;p7"/>
          <p:cNvSpPr txBox="1"/>
          <p:nvPr/>
        </p:nvSpPr>
        <p:spPr>
          <a:xfrm>
            <a:off x="660400" y="226695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600" noProof="1" b="1" i="0">
                <a:solidFill>
                  <a:srgbClr val="6E8EFF"/>
                </a:solidFill>
                <a:latin typeface="Syncopate"/>
                <a:ea typeface="Syncopate"/>
              </a:rPr>
              <a:t>LE LIEU</a:t>
            </a:r>
            <a:endParaRPr lang="en-US" sz="1600" noProof="1"/>
          </a:p>
        </p:txBody>
      </p:sp>
      <p:sp>
        <p:nvSpPr>
          <p:cNvPr id="7" name="Google Shape;142;p7"/>
          <p:cNvSpPr txBox="1"/>
          <p:nvPr/>
        </p:nvSpPr>
        <p:spPr>
          <a:xfrm>
            <a:off x="609600" y="2680970"/>
            <a:ext cx="10795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2900" noProof="1" i="0">
                <a:solidFill>
                  <a:srgbClr val="FFFFFF"/>
                </a:solidFill>
                <a:latin typeface="Syncopate"/>
                <a:ea typeface="Syncopate"/>
              </a:rPr>
              <a:t>PRINCE MOULAY ABDELLAH — </a:t>
            </a:r>
            <a:r>
              <a:rPr lang="en-US" sz="2900" noProof="1" i="0">
                <a:solidFill>
                  <a:srgbClr val="2E5BFF"/>
                </a:solidFill>
                <a:latin typeface="Syncopate"/>
                <a:ea typeface="Syncopate"/>
              </a:rPr>
              <a:t>LA SCÈNE NATIONALE</a:t>
            </a:r>
            <a:endParaRPr lang="en-US" sz="2900" noProof="1"/>
          </a:p>
        </p:txBody>
      </p:sp>
      <p:sp>
        <p:nvSpPr>
          <p:cNvPr id="8" name="Google Shape;143;p7"/>
          <p:cNvSpPr txBox="1"/>
          <p:nvPr/>
        </p:nvSpPr>
        <p:spPr>
          <a:xfrm>
            <a:off x="609600" y="3956050"/>
            <a:ext cx="3302000" cy="965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4900" noProof="1" b="1" i="0">
                <a:solidFill>
                  <a:srgbClr val="2E5BFF"/>
                </a:solidFill>
                <a:latin typeface="Syncopate"/>
                <a:ea typeface="Syncopate"/>
              </a:rPr>
              <a:t>67 700</a:t>
            </a:r>
            <a:endParaRPr lang="en-US" sz="4900" noProof="1"/>
          </a:p>
        </p:txBody>
      </p:sp>
      <p:sp>
        <p:nvSpPr>
          <p:cNvPr id="9" name="Google Shape;144;p7"/>
          <p:cNvSpPr txBox="1"/>
          <p:nvPr/>
        </p:nvSpPr>
        <p:spPr>
          <a:xfrm>
            <a:off x="660400" y="4724400"/>
            <a:ext cx="3175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900" noProof="1" i="0">
                <a:solidFill>
                  <a:srgbClr val="8D97AC"/>
                </a:solidFill>
                <a:latin typeface="Liter"/>
                <a:ea typeface="Liter"/>
              </a:rPr>
              <a:t>CAPACITÉ AVEC SIÈGES SUR LA PELOUSE ET UNE SCÈNE MUSICALE CONSTRUITE SUR MESURE</a:t>
            </a:r>
            <a:endParaRPr lang="en-US" sz="900" noProof="1"/>
          </a:p>
        </p:txBody>
      </p:sp>
      <p:sp>
        <p:nvSpPr>
          <p:cNvPr id="10" name="Google Shape;145;p7"/>
          <p:cNvSpPr/>
          <p:nvPr>
            <p:extLst>
              <p:ext uri="{F5677B7D-0D2A-4D9B-9A5C-6D8D7D0E5A5D}">
                <pptd:line encoding="base64url">eyJ2aWV3Qm94IjpbMSwxNzBdLCJwb2ludHMiOiIwLDAgMCwxNzAiLCJjdXJ2ZSI6InNoYXJwIn0</pptd:line>
              </p:ext>
            </p:extLst>
          </p:nvPr>
        </p:nvSpPr>
        <p:spPr>
          <a:xfrm>
            <a:off x="4191000" y="4006850"/>
            <a:ext cx="12700" cy="2159000"/>
          </a:xfrm>
          <a:custGeom>
            <a:avLst/>
            <a:gdLst/>
            <a:ahLst/>
            <a:cxnLst/>
            <a:rect l="l" t="t" r="r" b="b"/>
            <a:pathLst>
              <a:path w="1" h="170">
                <a:moveTo>
                  <a:pt x="0" y="0"/>
                </a:moveTo>
                <a:lnTo>
                  <a:pt x="0" y="17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1" name="Google Shape;146;p7"/>
          <p:cNvSpPr/>
          <p:nvPr/>
        </p:nvSpPr>
        <p:spPr>
          <a:xfrm>
            <a:off x="4597400" y="40322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512" h="512">
                <a:moveTo>
                  <a:pt x="345" y="52"/>
                </a:moveTo>
                <a:cubicBezTo>
                  <a:pt x="356" y="39"/>
                  <a:pt x="354" y="19"/>
                  <a:pt x="340" y="7"/>
                </a:cubicBezTo>
                <a:cubicBezTo>
                  <a:pt x="327" y="-4"/>
                  <a:pt x="307" y="-2"/>
                  <a:pt x="295" y="12"/>
                </a:cubicBezTo>
                <a:lnTo>
                  <a:pt x="256" y="60"/>
                </a:lnTo>
                <a:lnTo>
                  <a:pt x="217" y="12"/>
                </a:lnTo>
                <a:cubicBezTo>
                  <a:pt x="206" y="-2"/>
                  <a:pt x="185" y="-4"/>
                  <a:pt x="172" y="7"/>
                </a:cubicBezTo>
                <a:cubicBezTo>
                  <a:pt x="158" y="18"/>
                  <a:pt x="156" y="39"/>
                  <a:pt x="167" y="52"/>
                </a:cubicBezTo>
                <a:lnTo>
                  <a:pt x="215" y="110"/>
                </a:lnTo>
                <a:lnTo>
                  <a:pt x="13" y="357"/>
                </a:lnTo>
                <a:cubicBezTo>
                  <a:pt x="5" y="367"/>
                  <a:pt x="0" y="380"/>
                  <a:pt x="0" y="393"/>
                </a:cubicBezTo>
                <a:lnTo>
                  <a:pt x="0" y="432"/>
                </a:lnTo>
                <a:cubicBezTo>
                  <a:pt x="0" y="459"/>
                  <a:pt x="22" y="480"/>
                  <a:pt x="48" y="480"/>
                </a:cubicBezTo>
                <a:lnTo>
                  <a:pt x="464" y="480"/>
                </a:lnTo>
                <a:cubicBezTo>
                  <a:pt x="491" y="480"/>
                  <a:pt x="512" y="459"/>
                  <a:pt x="512" y="432"/>
                </a:cubicBezTo>
                <a:lnTo>
                  <a:pt x="512" y="393"/>
                </a:lnTo>
                <a:cubicBezTo>
                  <a:pt x="512" y="380"/>
                  <a:pt x="508" y="367"/>
                  <a:pt x="499" y="357"/>
                </a:cubicBezTo>
                <a:lnTo>
                  <a:pt x="297" y="110"/>
                </a:lnTo>
                <a:lnTo>
                  <a:pt x="345" y="52"/>
                </a:lnTo>
                <a:close/>
                <a:moveTo>
                  <a:pt x="256" y="288"/>
                </a:moveTo>
                <a:lnTo>
                  <a:pt x="368" y="416"/>
                </a:lnTo>
                <a:lnTo>
                  <a:pt x="144" y="416"/>
                </a:lnTo>
                <a:lnTo>
                  <a:pt x="256" y="288"/>
                </a:lnTo>
                <a:close/>
              </a:path>
            </a:pathLst>
          </a:custGeom>
          <a:solidFill>
            <a:srgbClr val="2E5BFF"/>
          </a:solidFill>
          <a:ln>
            <a:noFill/>
          </a:ln>
        </p:spPr>
      </p:sp>
      <p:sp>
        <p:nvSpPr>
          <p:cNvPr id="12" name="Google Shape;147;p7"/>
          <p:cNvSpPr txBox="1"/>
          <p:nvPr/>
        </p:nvSpPr>
        <p:spPr>
          <a:xfrm>
            <a:off x="5003800" y="3981450"/>
            <a:ext cx="6578600" cy="660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250" noProof="1" b="1" i="0">
                <a:solidFill>
                  <a:srgbClr val="FFFFFF"/>
                </a:solidFill>
                <a:latin typeface="Liter"/>
                <a:ea typeface="Liter"/>
              </a:rPr>
              <a:t>Un camp d'entraînement de quatre semaines sur site.</a:t>
            </a:r>
            <a:r>
              <a:rPr lang="en-US" sz="1250" noProof="1" i="0">
                <a:solidFill>
                  <a:srgbClr val="C3CADB"/>
                </a:solidFill>
                <a:latin typeface="Liter"/>
                <a:ea typeface="Liter"/>
              </a:rPr>
              <a:t> Le stade offre des installations et un hébergement pour les boxeurs et leurs équipes (à confirmer par inspection) — transformant la préparation elle-même en un mois de marketing.</a:t>
            </a:r>
            <a:endParaRPr lang="en-US" sz="1250" noProof="1"/>
          </a:p>
        </p:txBody>
      </p:sp>
      <p:sp>
        <p:nvSpPr>
          <p:cNvPr id="13" name="Google Shape;148;p7"/>
          <p:cNvSpPr/>
          <p:nvPr/>
        </p:nvSpPr>
        <p:spPr>
          <a:xfrm>
            <a:off x="4597400" y="495681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512" h="512">
                <a:moveTo>
                  <a:pt x="239" y="5"/>
                </a:moveTo>
                <a:cubicBezTo>
                  <a:pt x="249" y="-2"/>
                  <a:pt x="263" y="-2"/>
                  <a:pt x="273" y="5"/>
                </a:cubicBezTo>
                <a:lnTo>
                  <a:pt x="497" y="149"/>
                </a:lnTo>
                <a:cubicBezTo>
                  <a:pt x="509" y="157"/>
                  <a:pt x="515" y="171"/>
                  <a:pt x="511" y="185"/>
                </a:cubicBezTo>
                <a:cubicBezTo>
                  <a:pt x="507" y="199"/>
                  <a:pt x="494" y="208"/>
                  <a:pt x="480" y="208"/>
                </a:cubicBezTo>
                <a:lnTo>
                  <a:pt x="448" y="208"/>
                </a:lnTo>
                <a:lnTo>
                  <a:pt x="448" y="416"/>
                </a:lnTo>
                <a:lnTo>
                  <a:pt x="499" y="454"/>
                </a:lnTo>
                <a:cubicBezTo>
                  <a:pt x="507" y="460"/>
                  <a:pt x="512" y="470"/>
                  <a:pt x="512" y="480"/>
                </a:cubicBezTo>
                <a:cubicBezTo>
                  <a:pt x="512" y="498"/>
                  <a:pt x="498" y="512"/>
                  <a:pt x="480" y="512"/>
                </a:cubicBezTo>
                <a:lnTo>
                  <a:pt x="32" y="512"/>
                </a:lnTo>
                <a:cubicBezTo>
                  <a:pt x="14" y="512"/>
                  <a:pt x="0" y="498"/>
                  <a:pt x="0" y="480"/>
                </a:cubicBezTo>
                <a:cubicBezTo>
                  <a:pt x="0" y="470"/>
                  <a:pt x="5" y="460"/>
                  <a:pt x="13" y="454"/>
                </a:cubicBezTo>
                <a:lnTo>
                  <a:pt x="64" y="416"/>
                </a:lnTo>
                <a:lnTo>
                  <a:pt x="64" y="416"/>
                </a:lnTo>
                <a:lnTo>
                  <a:pt x="64" y="208"/>
                </a:lnTo>
                <a:lnTo>
                  <a:pt x="32" y="208"/>
                </a:lnTo>
                <a:cubicBezTo>
                  <a:pt x="18" y="208"/>
                  <a:pt x="5" y="199"/>
                  <a:pt x="1" y="185"/>
                </a:cubicBezTo>
                <a:cubicBezTo>
                  <a:pt x="-3" y="171"/>
                  <a:pt x="3" y="157"/>
                  <a:pt x="15" y="149"/>
                </a:cubicBezTo>
                <a:lnTo>
                  <a:pt x="239" y="5"/>
                </a:lnTo>
                <a:close/>
                <a:moveTo>
                  <a:pt x="336" y="208"/>
                </a:moveTo>
                <a:lnTo>
                  <a:pt x="336" y="416"/>
                </a:lnTo>
                <a:lnTo>
                  <a:pt x="400" y="416"/>
                </a:lnTo>
                <a:lnTo>
                  <a:pt x="400" y="208"/>
                </a:lnTo>
                <a:lnTo>
                  <a:pt x="336" y="208"/>
                </a:lnTo>
                <a:close/>
                <a:moveTo>
                  <a:pt x="224" y="416"/>
                </a:moveTo>
                <a:lnTo>
                  <a:pt x="288" y="416"/>
                </a:lnTo>
                <a:lnTo>
                  <a:pt x="288" y="208"/>
                </a:lnTo>
                <a:lnTo>
                  <a:pt x="224" y="208"/>
                </a:lnTo>
                <a:lnTo>
                  <a:pt x="224" y="416"/>
                </a:lnTo>
                <a:close/>
                <a:moveTo>
                  <a:pt x="112" y="208"/>
                </a:moveTo>
                <a:lnTo>
                  <a:pt x="112" y="416"/>
                </a:lnTo>
                <a:lnTo>
                  <a:pt x="176" y="416"/>
                </a:lnTo>
                <a:lnTo>
                  <a:pt x="176" y="208"/>
                </a:lnTo>
                <a:lnTo>
                  <a:pt x="112" y="208"/>
                </a:lnTo>
                <a:close/>
              </a:path>
            </a:pathLst>
          </a:custGeom>
          <a:solidFill>
            <a:srgbClr val="2E5BFF"/>
          </a:solidFill>
          <a:ln>
            <a:noFill/>
          </a:ln>
        </p:spPr>
      </p:sp>
      <p:sp>
        <p:nvSpPr>
          <p:cNvPr id="14" name="Google Shape;149;p7"/>
          <p:cNvSpPr txBox="1"/>
          <p:nvPr/>
        </p:nvSpPr>
        <p:spPr>
          <a:xfrm>
            <a:off x="5003800" y="4906010"/>
            <a:ext cx="6578600" cy="660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250" noProof="1" b="1" i="0">
                <a:solidFill>
                  <a:srgbClr val="FFFFFF"/>
                </a:solidFill>
                <a:latin typeface="Liter"/>
                <a:ea typeface="Liter"/>
              </a:rPr>
              <a:t>Nouvellement reconstruit pour le Royaume.</a:t>
            </a:r>
            <a:r>
              <a:rPr lang="en-US" sz="1250" noProof="1" i="0">
                <a:solidFill>
                  <a:srgbClr val="C3CADB"/>
                </a:solidFill>
                <a:latin typeface="Liter"/>
                <a:ea typeface="Liter"/>
              </a:rPr>
              <a:t> Le stade national du Maroc, rouvert en 2025 — une enceinte de classe mondiale conçue pour les plus grandes nuits du sport et de la musique.</a:t>
            </a:r>
            <a:endParaRPr lang="en-US" sz="1250" noProof="1"/>
          </a:p>
        </p:txBody>
      </p:sp>
      <p:sp>
        <p:nvSpPr>
          <p:cNvPr id="15" name="Google Shape;150;p7"/>
          <p:cNvSpPr/>
          <p:nvPr/>
        </p:nvSpPr>
        <p:spPr>
          <a:xfrm>
            <a:off x="4597400" y="57086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576" h="512">
                <a:moveTo>
                  <a:pt x="320" y="0"/>
                </a:moveTo>
                <a:cubicBezTo>
                  <a:pt x="285" y="0"/>
                  <a:pt x="256" y="29"/>
                  <a:pt x="256" y="64"/>
                </a:cubicBezTo>
                <a:lnTo>
                  <a:pt x="256" y="96"/>
                </a:lnTo>
                <a:lnTo>
                  <a:pt x="208" y="96"/>
                </a:lnTo>
                <a:lnTo>
                  <a:pt x="208" y="24"/>
                </a:lnTo>
                <a:cubicBezTo>
                  <a:pt x="208" y="11"/>
                  <a:pt x="197" y="0"/>
                  <a:pt x="184" y="0"/>
                </a:cubicBezTo>
                <a:cubicBezTo>
                  <a:pt x="171" y="0"/>
                  <a:pt x="160" y="11"/>
                  <a:pt x="160" y="24"/>
                </a:cubicBezTo>
                <a:lnTo>
                  <a:pt x="160" y="96"/>
                </a:lnTo>
                <a:lnTo>
                  <a:pt x="96" y="96"/>
                </a:lnTo>
                <a:lnTo>
                  <a:pt x="96" y="24"/>
                </a:lnTo>
                <a:cubicBezTo>
                  <a:pt x="96" y="11"/>
                  <a:pt x="85" y="0"/>
                  <a:pt x="72" y="0"/>
                </a:cubicBezTo>
                <a:cubicBezTo>
                  <a:pt x="59" y="0"/>
                  <a:pt x="48" y="11"/>
                  <a:pt x="48" y="24"/>
                </a:cubicBezTo>
                <a:lnTo>
                  <a:pt x="48" y="98"/>
                </a:lnTo>
                <a:cubicBezTo>
                  <a:pt x="20" y="105"/>
                  <a:pt x="0" y="130"/>
                  <a:pt x="0" y="160"/>
                </a:cubicBezTo>
                <a:lnTo>
                  <a:pt x="0" y="448"/>
                </a:lnTo>
                <a:cubicBezTo>
                  <a:pt x="0" y="483"/>
                  <a:pt x="29" y="512"/>
                  <a:pt x="64" y="512"/>
                </a:cubicBezTo>
                <a:lnTo>
                  <a:pt x="512" y="512"/>
                </a:lnTo>
                <a:cubicBezTo>
                  <a:pt x="547" y="512"/>
                  <a:pt x="576" y="483"/>
                  <a:pt x="576" y="448"/>
                </a:cubicBezTo>
                <a:lnTo>
                  <a:pt x="576" y="256"/>
                </a:lnTo>
                <a:cubicBezTo>
                  <a:pt x="576" y="221"/>
                  <a:pt x="547" y="192"/>
                  <a:pt x="512" y="192"/>
                </a:cubicBezTo>
                <a:lnTo>
                  <a:pt x="448" y="192"/>
                </a:lnTo>
                <a:lnTo>
                  <a:pt x="448" y="64"/>
                </a:lnTo>
                <a:cubicBezTo>
                  <a:pt x="448" y="29"/>
                  <a:pt x="419" y="0"/>
                  <a:pt x="384" y="0"/>
                </a:cubicBezTo>
                <a:lnTo>
                  <a:pt x="320" y="0"/>
                </a:lnTo>
                <a:close/>
                <a:moveTo>
                  <a:pt x="384" y="112"/>
                </a:moveTo>
                <a:lnTo>
                  <a:pt x="384" y="144"/>
                </a:lnTo>
                <a:cubicBezTo>
                  <a:pt x="384" y="153"/>
                  <a:pt x="377" y="160"/>
                  <a:pt x="368" y="160"/>
                </a:cubicBezTo>
                <a:lnTo>
                  <a:pt x="336" y="160"/>
                </a:lnTo>
                <a:cubicBezTo>
                  <a:pt x="327" y="160"/>
                  <a:pt x="320" y="153"/>
                  <a:pt x="320" y="144"/>
                </a:cubicBezTo>
                <a:lnTo>
                  <a:pt x="320" y="112"/>
                </a:lnTo>
                <a:cubicBezTo>
                  <a:pt x="320" y="103"/>
                  <a:pt x="327" y="96"/>
                  <a:pt x="336" y="96"/>
                </a:cubicBezTo>
                <a:lnTo>
                  <a:pt x="368" y="96"/>
                </a:lnTo>
                <a:cubicBezTo>
                  <a:pt x="377" y="96"/>
                  <a:pt x="384" y="103"/>
                  <a:pt x="384" y="112"/>
                </a:cubicBezTo>
                <a:close/>
                <a:moveTo>
                  <a:pt x="368" y="192"/>
                </a:moveTo>
                <a:cubicBezTo>
                  <a:pt x="377" y="192"/>
                  <a:pt x="384" y="199"/>
                  <a:pt x="384" y="208"/>
                </a:cubicBezTo>
                <a:lnTo>
                  <a:pt x="384" y="240"/>
                </a:lnTo>
                <a:cubicBezTo>
                  <a:pt x="384" y="249"/>
                  <a:pt x="377" y="256"/>
                  <a:pt x="368" y="256"/>
                </a:cubicBezTo>
                <a:lnTo>
                  <a:pt x="336" y="256"/>
                </a:lnTo>
                <a:cubicBezTo>
                  <a:pt x="327" y="256"/>
                  <a:pt x="320" y="249"/>
                  <a:pt x="320" y="240"/>
                </a:cubicBezTo>
                <a:lnTo>
                  <a:pt x="320" y="208"/>
                </a:lnTo>
                <a:cubicBezTo>
                  <a:pt x="320" y="199"/>
                  <a:pt x="327" y="192"/>
                  <a:pt x="336" y="192"/>
                </a:cubicBezTo>
                <a:lnTo>
                  <a:pt x="368" y="192"/>
                </a:lnTo>
                <a:close/>
                <a:moveTo>
                  <a:pt x="384" y="304"/>
                </a:moveTo>
                <a:lnTo>
                  <a:pt x="384" y="336"/>
                </a:lnTo>
                <a:cubicBezTo>
                  <a:pt x="384" y="345"/>
                  <a:pt x="377" y="352"/>
                  <a:pt x="368" y="352"/>
                </a:cubicBezTo>
                <a:lnTo>
                  <a:pt x="336" y="352"/>
                </a:lnTo>
                <a:cubicBezTo>
                  <a:pt x="327" y="352"/>
                  <a:pt x="320" y="345"/>
                  <a:pt x="320" y="336"/>
                </a:cubicBezTo>
                <a:lnTo>
                  <a:pt x="320" y="304"/>
                </a:lnTo>
                <a:cubicBezTo>
                  <a:pt x="320" y="295"/>
                  <a:pt x="327" y="288"/>
                  <a:pt x="336" y="288"/>
                </a:cubicBezTo>
                <a:lnTo>
                  <a:pt x="368" y="288"/>
                </a:lnTo>
                <a:cubicBezTo>
                  <a:pt x="377" y="288"/>
                  <a:pt x="384" y="295"/>
                  <a:pt x="384" y="304"/>
                </a:cubicBezTo>
                <a:close/>
                <a:moveTo>
                  <a:pt x="496" y="288"/>
                </a:moveTo>
                <a:cubicBezTo>
                  <a:pt x="505" y="288"/>
                  <a:pt x="512" y="295"/>
                  <a:pt x="512" y="304"/>
                </a:cubicBezTo>
                <a:lnTo>
                  <a:pt x="512" y="336"/>
                </a:lnTo>
                <a:cubicBezTo>
                  <a:pt x="512" y="345"/>
                  <a:pt x="505" y="352"/>
                  <a:pt x="496" y="352"/>
                </a:cubicBezTo>
                <a:lnTo>
                  <a:pt x="464" y="352"/>
                </a:lnTo>
                <a:cubicBezTo>
                  <a:pt x="455" y="352"/>
                  <a:pt x="448" y="345"/>
                  <a:pt x="448" y="336"/>
                </a:cubicBezTo>
                <a:lnTo>
                  <a:pt x="448" y="304"/>
                </a:lnTo>
                <a:cubicBezTo>
                  <a:pt x="448" y="295"/>
                  <a:pt x="455" y="288"/>
                  <a:pt x="464" y="288"/>
                </a:cubicBezTo>
                <a:lnTo>
                  <a:pt x="496" y="288"/>
                </a:lnTo>
                <a:close/>
                <a:moveTo>
                  <a:pt x="256" y="304"/>
                </a:moveTo>
                <a:lnTo>
                  <a:pt x="256" y="336"/>
                </a:lnTo>
                <a:cubicBezTo>
                  <a:pt x="256" y="345"/>
                  <a:pt x="249" y="352"/>
                  <a:pt x="240" y="352"/>
                </a:cubicBezTo>
                <a:lnTo>
                  <a:pt x="208" y="352"/>
                </a:lnTo>
                <a:cubicBezTo>
                  <a:pt x="199" y="352"/>
                  <a:pt x="192" y="345"/>
                  <a:pt x="192" y="336"/>
                </a:cubicBezTo>
                <a:lnTo>
                  <a:pt x="192" y="304"/>
                </a:lnTo>
                <a:cubicBezTo>
                  <a:pt x="192" y="295"/>
                  <a:pt x="199" y="288"/>
                  <a:pt x="208" y="288"/>
                </a:cubicBezTo>
                <a:lnTo>
                  <a:pt x="240" y="288"/>
                </a:lnTo>
                <a:cubicBezTo>
                  <a:pt x="249" y="288"/>
                  <a:pt x="256" y="295"/>
                  <a:pt x="256" y="304"/>
                </a:cubicBezTo>
                <a:close/>
                <a:moveTo>
                  <a:pt x="240" y="192"/>
                </a:moveTo>
                <a:cubicBezTo>
                  <a:pt x="249" y="192"/>
                  <a:pt x="256" y="199"/>
                  <a:pt x="256" y="208"/>
                </a:cubicBezTo>
                <a:lnTo>
                  <a:pt x="256" y="240"/>
                </a:lnTo>
                <a:cubicBezTo>
                  <a:pt x="256" y="249"/>
                  <a:pt x="249" y="256"/>
                  <a:pt x="240" y="256"/>
                </a:cubicBezTo>
                <a:lnTo>
                  <a:pt x="208" y="256"/>
                </a:lnTo>
                <a:cubicBezTo>
                  <a:pt x="199" y="256"/>
                  <a:pt x="192" y="249"/>
                  <a:pt x="192" y="240"/>
                </a:cubicBezTo>
                <a:lnTo>
                  <a:pt x="192" y="208"/>
                </a:lnTo>
                <a:cubicBezTo>
                  <a:pt x="192" y="199"/>
                  <a:pt x="199" y="192"/>
                  <a:pt x="208" y="192"/>
                </a:cubicBezTo>
                <a:lnTo>
                  <a:pt x="240" y="192"/>
                </a:lnTo>
                <a:close/>
                <a:moveTo>
                  <a:pt x="128" y="304"/>
                </a:moveTo>
                <a:lnTo>
                  <a:pt x="128" y="336"/>
                </a:lnTo>
                <a:cubicBezTo>
                  <a:pt x="128" y="345"/>
                  <a:pt x="121" y="352"/>
                  <a:pt x="112" y="352"/>
                </a:cubicBezTo>
                <a:lnTo>
                  <a:pt x="80" y="352"/>
                </a:lnTo>
                <a:cubicBezTo>
                  <a:pt x="71" y="352"/>
                  <a:pt x="64" y="345"/>
                  <a:pt x="64" y="336"/>
                </a:cubicBezTo>
                <a:lnTo>
                  <a:pt x="64" y="304"/>
                </a:lnTo>
                <a:cubicBezTo>
                  <a:pt x="64" y="295"/>
                  <a:pt x="71" y="288"/>
                  <a:pt x="80" y="288"/>
                </a:cubicBezTo>
                <a:lnTo>
                  <a:pt x="112" y="288"/>
                </a:lnTo>
                <a:cubicBezTo>
                  <a:pt x="121" y="288"/>
                  <a:pt x="128" y="295"/>
                  <a:pt x="128" y="304"/>
                </a:cubicBezTo>
                <a:close/>
                <a:moveTo>
                  <a:pt x="112" y="192"/>
                </a:moveTo>
                <a:cubicBezTo>
                  <a:pt x="121" y="192"/>
                  <a:pt x="128" y="199"/>
                  <a:pt x="128" y="208"/>
                </a:cubicBezTo>
                <a:lnTo>
                  <a:pt x="128" y="240"/>
                </a:lnTo>
                <a:cubicBezTo>
                  <a:pt x="128" y="249"/>
                  <a:pt x="121" y="256"/>
                  <a:pt x="112" y="256"/>
                </a:cubicBezTo>
                <a:lnTo>
                  <a:pt x="80" y="256"/>
                </a:lnTo>
                <a:cubicBezTo>
                  <a:pt x="71" y="256"/>
                  <a:pt x="64" y="249"/>
                  <a:pt x="64" y="240"/>
                </a:cubicBezTo>
                <a:lnTo>
                  <a:pt x="64" y="208"/>
                </a:lnTo>
                <a:cubicBezTo>
                  <a:pt x="64" y="199"/>
                  <a:pt x="71" y="192"/>
                  <a:pt x="80" y="192"/>
                </a:cubicBezTo>
                <a:lnTo>
                  <a:pt x="112" y="192"/>
                </a:lnTo>
                <a:close/>
              </a:path>
            </a:pathLst>
          </a:custGeom>
          <a:solidFill>
            <a:srgbClr val="2E5BFF"/>
          </a:solidFill>
          <a:ln>
            <a:noFill/>
          </a:ln>
        </p:spPr>
      </p:sp>
      <p:sp>
        <p:nvSpPr>
          <p:cNvPr id="16" name="Google Shape;151;p7"/>
          <p:cNvSpPr txBox="1"/>
          <p:nvPr/>
        </p:nvSpPr>
        <p:spPr>
          <a:xfrm>
            <a:off x="5003800" y="5657850"/>
            <a:ext cx="6578600" cy="660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250" noProof="1" b="1" i="0">
                <a:solidFill>
                  <a:srgbClr val="FFFFFF"/>
                </a:solidFill>
                <a:latin typeface="Liter"/>
                <a:ea typeface="Liter"/>
              </a:rPr>
              <a:t>Un spectacle grandiose pour un concert live.</a:t>
            </a:r>
            <a:r>
              <a:rPr lang="en-US" sz="1250" noProof="1" i="0">
                <a:solidFill>
                  <a:srgbClr val="C3CADB"/>
                </a:solidFill>
                <a:latin typeface="Liter"/>
                <a:ea typeface="Liter"/>
              </a:rPr>
              <a:t> Acoustique moderne, visibilité totale depuis toutes les tribunes et production de niveau concert — la soirée de boxe et le festival en un.</a:t>
            </a:r>
            <a:endParaRPr lang="en-US" sz="1250" noProof="1"/>
          </a:p>
        </p:txBody>
      </p:sp>
      <p:sp>
        <p:nvSpPr>
          <p:cNvPr id="17" name="Google Shape;152;p7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8" name="Google Shape;153;p7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Liter"/>
                <a:ea typeface="Liter"/>
              </a:rPr>
              <a:t>ELITE SPORTS PROMOTIONS × MARITA GROUP — NIGHT OF CHAMPIONS · RABAT</a:t>
            </a:r>
            <a:endParaRPr lang="en-US" sz="900" noProof="1"/>
          </a:p>
        </p:txBody>
      </p:sp>
      <p:pic>
        <p:nvPicPr>
          <p:cNvPr id="19" name="Google Shape;154;p7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20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9;p8"/>
          <p:cNvSpPr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Google Shape;160;p8"/>
          <p:cNvSpPr txBox="1"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 marL="0" marR="0">
              <a:lnSpc>
                <a:spcPct val="120000"/>
              </a:lnSpc>
            </a:pPr>
            <a:r>
              <a:rPr lang="en-US" sz="1300" noProof="1" i="0">
                <a:solidFill>
                  <a:srgbClr val="05070E"/>
                </a:solidFill>
                <a:latin typeface="Anton"/>
                <a:ea typeface="Anton"/>
              </a:rPr>
              <a:t>ELITE</a:t>
            </a:r>
            <a:endParaRPr lang="en-US" sz="1300" noProof="1"/>
          </a:p>
        </p:txBody>
      </p:sp>
      <p:sp>
        <p:nvSpPr>
          <p:cNvPr id="4" name="Google Shape;162;p8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Syncopate"/>
                <a:ea typeface="Syncopate"/>
              </a:rPr>
              <a:t>DIFFUSION &amp; PRÉPARATION</a:t>
            </a:r>
            <a:endParaRPr lang="en-US" sz="1100" noProof="1"/>
          </a:p>
        </p:txBody>
      </p:sp>
      <p:sp>
        <p:nvSpPr>
          <p:cNvPr id="5" name="Google Shape;163;p8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3000" noProof="1" i="0">
                <a:solidFill>
                  <a:srgbClr val="FFFFFF"/>
                </a:solidFill>
                <a:latin typeface="Syncopate"/>
                <a:ea typeface="Syncopate"/>
              </a:rPr>
              <a:t>RABAT, DIFFUSÉE </a:t>
            </a:r>
            <a:r>
              <a:rPr lang="en-US" sz="3000" noProof="1" i="0">
                <a:solidFill>
                  <a:srgbClr val="2E5BFF"/>
                </a:solidFill>
                <a:latin typeface="Syncopate"/>
                <a:ea typeface="Syncopate"/>
              </a:rPr>
              <a:t>AU MONDE ENTIER</a:t>
            </a:r>
            <a:endParaRPr lang="en-US" sz="3000" noProof="1"/>
          </a:p>
        </p:txBody>
      </p:sp>
      <p:sp>
        <p:nvSpPr>
          <p:cNvPr id="6" name="Google Shape;164;p8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879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7" name="Google Shape;165;p8"/>
          <p:cNvSpPr/>
          <p:nvPr/>
        </p:nvSpPr>
        <p:spPr>
          <a:xfrm>
            <a:off x="609600" y="22352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512" h="512">
                <a:moveTo>
                  <a:pt x="232" y="0"/>
                </a:moveTo>
                <a:cubicBezTo>
                  <a:pt x="387" y="0"/>
                  <a:pt x="512" y="125"/>
                  <a:pt x="512" y="280"/>
                </a:cubicBezTo>
                <a:cubicBezTo>
                  <a:pt x="512" y="293"/>
                  <a:pt x="501" y="304"/>
                  <a:pt x="488" y="304"/>
                </a:cubicBezTo>
                <a:cubicBezTo>
                  <a:pt x="475" y="304"/>
                  <a:pt x="464" y="293"/>
                  <a:pt x="464" y="280"/>
                </a:cubicBezTo>
                <a:cubicBezTo>
                  <a:pt x="464" y="152"/>
                  <a:pt x="360" y="48"/>
                  <a:pt x="232" y="48"/>
                </a:cubicBezTo>
                <a:cubicBezTo>
                  <a:pt x="219" y="48"/>
                  <a:pt x="208" y="37"/>
                  <a:pt x="208" y="24"/>
                </a:cubicBezTo>
                <a:cubicBezTo>
                  <a:pt x="208" y="11"/>
                  <a:pt x="219" y="0"/>
                  <a:pt x="232" y="0"/>
                </a:cubicBezTo>
                <a:close/>
              </a:path>
              <a:path w="512" h="512">
                <a:moveTo>
                  <a:pt x="208" y="120"/>
                </a:moveTo>
                <a:cubicBezTo>
                  <a:pt x="208" y="107"/>
                  <a:pt x="219" y="96"/>
                  <a:pt x="232" y="96"/>
                </a:cubicBezTo>
                <a:cubicBezTo>
                  <a:pt x="334" y="96"/>
                  <a:pt x="416" y="178"/>
                  <a:pt x="416" y="280"/>
                </a:cubicBezTo>
                <a:cubicBezTo>
                  <a:pt x="416" y="293"/>
                  <a:pt x="405" y="304"/>
                  <a:pt x="392" y="304"/>
                </a:cubicBezTo>
                <a:cubicBezTo>
                  <a:pt x="379" y="304"/>
                  <a:pt x="368" y="293"/>
                  <a:pt x="368" y="280"/>
                </a:cubicBezTo>
                <a:cubicBezTo>
                  <a:pt x="368" y="205"/>
                  <a:pt x="307" y="144"/>
                  <a:pt x="232" y="144"/>
                </a:cubicBezTo>
                <a:cubicBezTo>
                  <a:pt x="219" y="144"/>
                  <a:pt x="208" y="133"/>
                  <a:pt x="208" y="120"/>
                </a:cubicBezTo>
                <a:close/>
              </a:path>
              <a:path w="512" h="512">
                <a:moveTo>
                  <a:pt x="26" y="143"/>
                </a:moveTo>
                <a:cubicBezTo>
                  <a:pt x="35" y="125"/>
                  <a:pt x="59" y="123"/>
                  <a:pt x="73" y="137"/>
                </a:cubicBezTo>
                <a:lnTo>
                  <a:pt x="201" y="265"/>
                </a:lnTo>
                <a:lnTo>
                  <a:pt x="233" y="233"/>
                </a:lnTo>
                <a:cubicBezTo>
                  <a:pt x="246" y="221"/>
                  <a:pt x="266" y="221"/>
                  <a:pt x="279" y="233"/>
                </a:cubicBezTo>
                <a:cubicBezTo>
                  <a:pt x="291" y="246"/>
                  <a:pt x="291" y="266"/>
                  <a:pt x="279" y="279"/>
                </a:cubicBezTo>
                <a:lnTo>
                  <a:pt x="247" y="311"/>
                </a:lnTo>
                <a:lnTo>
                  <a:pt x="375" y="439"/>
                </a:lnTo>
                <a:cubicBezTo>
                  <a:pt x="389" y="453"/>
                  <a:pt x="387" y="477"/>
                  <a:pt x="369" y="486"/>
                </a:cubicBezTo>
                <a:cubicBezTo>
                  <a:pt x="335" y="503"/>
                  <a:pt x="297" y="512"/>
                  <a:pt x="256" y="512"/>
                </a:cubicBezTo>
                <a:cubicBezTo>
                  <a:pt x="115" y="512"/>
                  <a:pt x="0" y="398"/>
                  <a:pt x="0" y="256"/>
                </a:cubicBezTo>
                <a:cubicBezTo>
                  <a:pt x="0" y="215"/>
                  <a:pt x="10" y="177"/>
                  <a:pt x="26" y="143"/>
                </a:cubicBezTo>
                <a:close/>
              </a:path>
            </a:pathLst>
          </a:custGeom>
          <a:solidFill>
            <a:srgbClr val="2E5BFF"/>
          </a:solidFill>
          <a:ln>
            <a:noFill/>
          </a:ln>
        </p:spPr>
      </p:sp>
      <p:sp>
        <p:nvSpPr>
          <p:cNvPr id="8" name="Google Shape;166;p8"/>
          <p:cNvSpPr txBox="1"/>
          <p:nvPr/>
        </p:nvSpPr>
        <p:spPr>
          <a:xfrm>
            <a:off x="609600" y="2667000"/>
            <a:ext cx="50800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700" noProof="1" i="0">
                <a:solidFill>
                  <a:srgbClr val="FFFFFF"/>
                </a:solidFill>
                <a:latin typeface="Syncopate"/>
                <a:ea typeface="Syncopate"/>
              </a:rPr>
              <a:t>DIFFUSION INTERNATIONALE</a:t>
            </a:r>
            <a:endParaRPr lang="en-US" sz="1700" noProof="1"/>
          </a:p>
        </p:txBody>
      </p:sp>
      <p:sp>
        <p:nvSpPr>
          <p:cNvPr id="9" name="Google Shape;167;p8"/>
          <p:cNvSpPr txBox="1"/>
          <p:nvPr/>
        </p:nvSpPr>
        <p:spPr>
          <a:xfrm>
            <a:off x="609600" y="2997200"/>
            <a:ext cx="5080000" cy="965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5000"/>
              </a:lnSpc>
            </a:pPr>
            <a:r>
              <a:rPr lang="en-US" sz="1250" noProof="1" b="1" i="0">
                <a:solidFill>
                  <a:srgbClr val="FFFFFF"/>
                </a:solidFill>
                <a:latin typeface="Liter"/>
                <a:ea typeface="Liter"/>
              </a:rPr>
              <a:t>FM+ (FMPLUS.music) mène la couverture internationale</a:t>
            </a:r>
            <a:r>
              <a:rPr lang="en-US" sz="1250" noProof="1" i="0">
                <a:solidFill>
                  <a:srgbClr val="C3CADB"/>
                </a:solidFill>
                <a:latin typeface="Liter"/>
                <a:ea typeface="Liter"/>
              </a:rPr>
              <a:t> en tant que partenaire de diffusion principal de l'événement — Elite étant en pourparlers avec d'autres grands diffuseurs pour étendre la portée, plaçant Rabat devant un public mondial de boxe.</a:t>
            </a:r>
            <a:endParaRPr lang="en-US" sz="1250" noProof="1"/>
          </a:p>
        </p:txBody>
      </p:sp>
      <p:sp>
        <p:nvSpPr>
          <p:cNvPr id="10" name="Google Shape;168;p8"/>
          <p:cNvSpPr/>
          <p:nvPr/>
        </p:nvSpPr>
        <p:spPr>
          <a:xfrm>
            <a:off x="609600" y="41910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576" h="512">
                <a:moveTo>
                  <a:pt x="0" y="96"/>
                </a:moveTo>
                <a:cubicBezTo>
                  <a:pt x="0" y="61"/>
                  <a:pt x="29" y="32"/>
                  <a:pt x="64" y="32"/>
                </a:cubicBezTo>
                <a:lnTo>
                  <a:pt x="512" y="32"/>
                </a:lnTo>
                <a:cubicBezTo>
                  <a:pt x="547" y="32"/>
                  <a:pt x="576" y="61"/>
                  <a:pt x="576" y="96"/>
                </a:cubicBezTo>
                <a:lnTo>
                  <a:pt x="576" y="336"/>
                </a:lnTo>
                <a:cubicBezTo>
                  <a:pt x="576" y="371"/>
                  <a:pt x="547" y="400"/>
                  <a:pt x="512" y="400"/>
                </a:cubicBezTo>
                <a:lnTo>
                  <a:pt x="64" y="400"/>
                </a:lnTo>
                <a:cubicBezTo>
                  <a:pt x="29" y="400"/>
                  <a:pt x="0" y="371"/>
                  <a:pt x="0" y="336"/>
                </a:cubicBezTo>
                <a:lnTo>
                  <a:pt x="0" y="96"/>
                </a:lnTo>
                <a:close/>
                <a:moveTo>
                  <a:pt x="64" y="96"/>
                </a:moveTo>
                <a:lnTo>
                  <a:pt x="64" y="336"/>
                </a:lnTo>
                <a:lnTo>
                  <a:pt x="512" y="336"/>
                </a:lnTo>
                <a:lnTo>
                  <a:pt x="512" y="96"/>
                </a:lnTo>
                <a:lnTo>
                  <a:pt x="64" y="96"/>
                </a:lnTo>
                <a:close/>
              </a:path>
              <a:path w="576" h="512">
                <a:moveTo>
                  <a:pt x="160" y="448"/>
                </a:moveTo>
                <a:lnTo>
                  <a:pt x="416" y="448"/>
                </a:lnTo>
                <a:cubicBezTo>
                  <a:pt x="434" y="448"/>
                  <a:pt x="448" y="462"/>
                  <a:pt x="448" y="480"/>
                </a:cubicBezTo>
                <a:cubicBezTo>
                  <a:pt x="448" y="498"/>
                  <a:pt x="434" y="512"/>
                  <a:pt x="416" y="512"/>
                </a:cubicBezTo>
                <a:lnTo>
                  <a:pt x="160" y="512"/>
                </a:lnTo>
                <a:cubicBezTo>
                  <a:pt x="142" y="512"/>
                  <a:pt x="128" y="498"/>
                  <a:pt x="128" y="480"/>
                </a:cubicBezTo>
                <a:cubicBezTo>
                  <a:pt x="128" y="462"/>
                  <a:pt x="142" y="448"/>
                  <a:pt x="160" y="448"/>
                </a:cubicBezTo>
                <a:close/>
              </a:path>
            </a:pathLst>
          </a:custGeom>
          <a:solidFill>
            <a:srgbClr val="2E5BFF"/>
          </a:solidFill>
          <a:ln>
            <a:noFill/>
          </a:ln>
        </p:spPr>
      </p:sp>
      <p:sp>
        <p:nvSpPr>
          <p:cNvPr id="11" name="Google Shape;169;p8"/>
          <p:cNvSpPr txBox="1"/>
          <p:nvPr/>
        </p:nvSpPr>
        <p:spPr>
          <a:xfrm>
            <a:off x="609600" y="4622800"/>
            <a:ext cx="50800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700" noProof="1" i="0">
                <a:solidFill>
                  <a:srgbClr val="FFFFFF"/>
                </a:solidFill>
                <a:latin typeface="Syncopate"/>
                <a:ea typeface="Syncopate"/>
              </a:rPr>
              <a:t>DIFFUSION NATIONALE</a:t>
            </a:r>
            <a:endParaRPr lang="en-US" sz="1700" noProof="1"/>
          </a:p>
        </p:txBody>
      </p:sp>
      <p:sp>
        <p:nvSpPr>
          <p:cNvPr id="12" name="Google Shape;170;p8"/>
          <p:cNvSpPr txBox="1"/>
          <p:nvPr/>
        </p:nvSpPr>
        <p:spPr>
          <a:xfrm>
            <a:off x="609600" y="4953000"/>
            <a:ext cx="5080000" cy="965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5000"/>
              </a:lnSpc>
            </a:pPr>
            <a:r>
              <a:rPr lang="en-US" sz="1250" noProof="1" b="1" i="0">
                <a:solidFill>
                  <a:srgbClr val="FFFFFF"/>
                </a:solidFill>
                <a:latin typeface="Liter"/>
                <a:ea typeface="Liter"/>
              </a:rPr>
              <a:t>Les diffuseurs sportifs marocains</a:t>
            </a:r>
            <a:r>
              <a:rPr lang="en-US" sz="1250" noProof="1" i="0">
                <a:solidFill>
                  <a:srgbClr val="C3CADB"/>
                </a:solidFill>
                <a:latin typeface="Liter"/>
                <a:ea typeface="Liter"/>
              </a:rPr>
              <a:t> portent le spectacle à domicile, avec des introductions gouvernementales pour ouvrir les négociations — un événement national, gratuit pour la nation.</a:t>
            </a:r>
            <a:endParaRPr lang="en-US" sz="1250" noProof="1"/>
          </a:p>
        </p:txBody>
      </p:sp>
      <p:sp>
        <p:nvSpPr>
          <p:cNvPr id="13" name="Google Shape;171;p8"/>
          <p:cNvSpPr/>
          <p:nvPr>
            <p:extLst>
              <p:ext uri="{F5677B7D-0D2A-4D9B-9A5C-6D8D7D0E5A5D}">
                <pptd:line encoding="base64url">eyJ2aWV3Qm94IjpbMSwyOTBdLCJwb2ludHMiOiIwLDAgMCwyOTAiLCJjdXJ2ZSI6InNoYXJwIn0</pptd:line>
              </p:ext>
            </p:extLst>
          </p:nvPr>
        </p:nvSpPr>
        <p:spPr>
          <a:xfrm>
            <a:off x="6096000" y="2235200"/>
            <a:ext cx="12700" cy="3683000"/>
          </a:xfrm>
          <a:custGeom>
            <a:avLst/>
            <a:gdLst/>
            <a:ahLst/>
            <a:cxnLst/>
            <a:rect l="l" t="t" r="r" b="b"/>
            <a:pathLst>
              <a:path w="1" h="290">
                <a:moveTo>
                  <a:pt x="0" y="0"/>
                </a:moveTo>
                <a:lnTo>
                  <a:pt x="0" y="29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4" name="Google Shape;172;p8"/>
          <p:cNvSpPr/>
          <p:nvPr/>
        </p:nvSpPr>
        <p:spPr>
          <a:xfrm>
            <a:off x="6502400" y="22352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576" h="512">
                <a:moveTo>
                  <a:pt x="96" y="64"/>
                </a:moveTo>
                <a:cubicBezTo>
                  <a:pt x="61" y="64"/>
                  <a:pt x="32" y="93"/>
                  <a:pt x="32" y="128"/>
                </a:cubicBezTo>
                <a:lnTo>
                  <a:pt x="32" y="384"/>
                </a:lnTo>
                <a:cubicBezTo>
                  <a:pt x="32" y="419"/>
                  <a:pt x="61" y="448"/>
                  <a:pt x="96" y="448"/>
                </a:cubicBezTo>
                <a:lnTo>
                  <a:pt x="352" y="448"/>
                </a:lnTo>
                <a:cubicBezTo>
                  <a:pt x="387" y="448"/>
                  <a:pt x="416" y="419"/>
                  <a:pt x="416" y="384"/>
                </a:cubicBezTo>
                <a:lnTo>
                  <a:pt x="416" y="128"/>
                </a:lnTo>
                <a:cubicBezTo>
                  <a:pt x="416" y="93"/>
                  <a:pt x="387" y="64"/>
                  <a:pt x="352" y="64"/>
                </a:cubicBezTo>
                <a:lnTo>
                  <a:pt x="96" y="64"/>
                </a:lnTo>
                <a:close/>
                <a:moveTo>
                  <a:pt x="464" y="336"/>
                </a:moveTo>
                <a:lnTo>
                  <a:pt x="538" y="395"/>
                </a:lnTo>
                <a:cubicBezTo>
                  <a:pt x="542" y="398"/>
                  <a:pt x="547" y="400"/>
                  <a:pt x="552" y="400"/>
                </a:cubicBezTo>
                <a:cubicBezTo>
                  <a:pt x="565" y="400"/>
                  <a:pt x="576" y="389"/>
                  <a:pt x="576" y="376"/>
                </a:cubicBezTo>
                <a:lnTo>
                  <a:pt x="576" y="136"/>
                </a:lnTo>
                <a:cubicBezTo>
                  <a:pt x="576" y="123"/>
                  <a:pt x="565" y="112"/>
                  <a:pt x="552" y="112"/>
                </a:cubicBezTo>
                <a:cubicBezTo>
                  <a:pt x="547" y="112"/>
                  <a:pt x="542" y="114"/>
                  <a:pt x="538" y="117"/>
                </a:cubicBezTo>
                <a:lnTo>
                  <a:pt x="464" y="176"/>
                </a:lnTo>
                <a:lnTo>
                  <a:pt x="464" y="336"/>
                </a:lnTo>
                <a:close/>
              </a:path>
            </a:pathLst>
          </a:custGeom>
          <a:solidFill>
            <a:srgbClr val="2E5BFF"/>
          </a:solidFill>
          <a:ln>
            <a:noFill/>
          </a:ln>
        </p:spPr>
      </p:sp>
      <p:sp>
        <p:nvSpPr>
          <p:cNvPr id="15" name="Google Shape;173;p8"/>
          <p:cNvSpPr txBox="1"/>
          <p:nvPr/>
        </p:nvSpPr>
        <p:spPr>
          <a:xfrm>
            <a:off x="6502400" y="2667000"/>
            <a:ext cx="50800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700" noProof="1" i="0">
                <a:solidFill>
                  <a:srgbClr val="FFFFFF"/>
                </a:solidFill>
                <a:latin typeface="Syncopate"/>
                <a:ea typeface="Syncopate"/>
              </a:rPr>
              <a:t>LE MOTEUR DE CONTENU</a:t>
            </a:r>
            <a:endParaRPr lang="en-US" sz="1700" noProof="1"/>
          </a:p>
        </p:txBody>
      </p:sp>
      <p:sp>
        <p:nvSpPr>
          <p:cNvPr id="16" name="Google Shape;174;p8"/>
          <p:cNvSpPr txBox="1"/>
          <p:nvPr/>
        </p:nvSpPr>
        <p:spPr>
          <a:xfrm>
            <a:off x="6502400" y="2997200"/>
            <a:ext cx="5080000" cy="965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5000"/>
              </a:lnSpc>
            </a:pPr>
            <a:r>
              <a:rPr lang="en-US" sz="1250" noProof="1" i="0">
                <a:solidFill>
                  <a:srgbClr val="C3CADB"/>
                </a:solidFill>
                <a:latin typeface="Liter"/>
                <a:ea typeface="Liter"/>
              </a:rPr>
              <a:t>Un </a:t>
            </a:r>
            <a:r>
              <a:rPr lang="en-US" sz="1250" noProof="1" b="1" i="0">
                <a:solidFill>
                  <a:srgbClr val="FFFFFF"/>
                </a:solidFill>
                <a:latin typeface="Liter"/>
                <a:ea typeface="Liter"/>
              </a:rPr>
              <a:t>camp de combat de quatre semaines sur site</a:t>
            </a:r>
            <a:r>
              <a:rPr lang="en-US" sz="1250" noProof="1" i="0">
                <a:solidFill>
                  <a:srgbClr val="C3CADB"/>
                </a:solidFill>
                <a:latin typeface="Liter"/>
                <a:ea typeface="Liter"/>
              </a:rPr>
              <a:t> génère un mois de contenu quotidien — entraînements, face-à-face, pesées — faisant la promotion du spectacle bien avant la soirée des combats.</a:t>
            </a:r>
            <a:endParaRPr lang="en-US" sz="1250" noProof="1"/>
          </a:p>
        </p:txBody>
      </p:sp>
      <p:sp>
        <p:nvSpPr>
          <p:cNvPr id="17" name="Google Shape;175;p8"/>
          <p:cNvSpPr/>
          <p:nvPr/>
        </p:nvSpPr>
        <p:spPr>
          <a:xfrm>
            <a:off x="6502400" y="41910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576" h="512">
                <a:moveTo>
                  <a:pt x="64" y="64"/>
                </a:moveTo>
                <a:cubicBezTo>
                  <a:pt x="29" y="64"/>
                  <a:pt x="0" y="93"/>
                  <a:pt x="0" y="128"/>
                </a:cubicBezTo>
                <a:lnTo>
                  <a:pt x="0" y="192"/>
                </a:lnTo>
                <a:cubicBezTo>
                  <a:pt x="0" y="201"/>
                  <a:pt x="7" y="208"/>
                  <a:pt x="16" y="211"/>
                </a:cubicBezTo>
                <a:cubicBezTo>
                  <a:pt x="35" y="217"/>
                  <a:pt x="48" y="235"/>
                  <a:pt x="48" y="256"/>
                </a:cubicBezTo>
                <a:cubicBezTo>
                  <a:pt x="48" y="277"/>
                  <a:pt x="35" y="295"/>
                  <a:pt x="16" y="301"/>
                </a:cubicBezTo>
                <a:cubicBezTo>
                  <a:pt x="7" y="304"/>
                  <a:pt x="0" y="311"/>
                  <a:pt x="0" y="320"/>
                </a:cubicBezTo>
                <a:lnTo>
                  <a:pt x="0" y="384"/>
                </a:lnTo>
                <a:cubicBezTo>
                  <a:pt x="0" y="419"/>
                  <a:pt x="29" y="448"/>
                  <a:pt x="64" y="448"/>
                </a:cubicBezTo>
                <a:lnTo>
                  <a:pt x="512" y="448"/>
                </a:lnTo>
                <a:cubicBezTo>
                  <a:pt x="547" y="448"/>
                  <a:pt x="576" y="419"/>
                  <a:pt x="576" y="384"/>
                </a:cubicBezTo>
                <a:lnTo>
                  <a:pt x="576" y="320"/>
                </a:lnTo>
                <a:cubicBezTo>
                  <a:pt x="576" y="311"/>
                  <a:pt x="569" y="304"/>
                  <a:pt x="560" y="301"/>
                </a:cubicBezTo>
                <a:cubicBezTo>
                  <a:pt x="542" y="295"/>
                  <a:pt x="528" y="277"/>
                  <a:pt x="528" y="256"/>
                </a:cubicBezTo>
                <a:cubicBezTo>
                  <a:pt x="528" y="235"/>
                  <a:pt x="542" y="217"/>
                  <a:pt x="560" y="211"/>
                </a:cubicBezTo>
                <a:cubicBezTo>
                  <a:pt x="569" y="208"/>
                  <a:pt x="576" y="201"/>
                  <a:pt x="576" y="192"/>
                </a:cubicBezTo>
                <a:lnTo>
                  <a:pt x="576" y="128"/>
                </a:lnTo>
                <a:cubicBezTo>
                  <a:pt x="576" y="93"/>
                  <a:pt x="547" y="64"/>
                  <a:pt x="512" y="64"/>
                </a:cubicBezTo>
                <a:lnTo>
                  <a:pt x="64" y="64"/>
                </a:lnTo>
                <a:close/>
                <a:moveTo>
                  <a:pt x="112" y="160"/>
                </a:moveTo>
                <a:cubicBezTo>
                  <a:pt x="112" y="142"/>
                  <a:pt x="126" y="128"/>
                  <a:pt x="144" y="128"/>
                </a:cubicBezTo>
                <a:lnTo>
                  <a:pt x="432" y="128"/>
                </a:lnTo>
                <a:cubicBezTo>
                  <a:pt x="450" y="128"/>
                  <a:pt x="464" y="142"/>
                  <a:pt x="464" y="160"/>
                </a:cubicBezTo>
                <a:lnTo>
                  <a:pt x="464" y="352"/>
                </a:lnTo>
                <a:cubicBezTo>
                  <a:pt x="464" y="370"/>
                  <a:pt x="450" y="384"/>
                  <a:pt x="432" y="384"/>
                </a:cubicBezTo>
                <a:lnTo>
                  <a:pt x="144" y="384"/>
                </a:lnTo>
                <a:cubicBezTo>
                  <a:pt x="126" y="384"/>
                  <a:pt x="112" y="370"/>
                  <a:pt x="112" y="352"/>
                </a:cubicBezTo>
                <a:lnTo>
                  <a:pt x="112" y="160"/>
                </a:lnTo>
                <a:close/>
              </a:path>
              <a:path w="576" h="512">
                <a:moveTo>
                  <a:pt x="416" y="336"/>
                </a:moveTo>
                <a:lnTo>
                  <a:pt x="416" y="176"/>
                </a:lnTo>
                <a:lnTo>
                  <a:pt x="160" y="176"/>
                </a:lnTo>
                <a:lnTo>
                  <a:pt x="160" y="336"/>
                </a:lnTo>
                <a:lnTo>
                  <a:pt x="416" y="336"/>
                </a:lnTo>
                <a:close/>
              </a:path>
            </a:pathLst>
          </a:custGeom>
          <a:solidFill>
            <a:srgbClr val="2E5BFF"/>
          </a:solidFill>
          <a:ln>
            <a:noFill/>
          </a:ln>
        </p:spPr>
      </p:sp>
      <p:sp>
        <p:nvSpPr>
          <p:cNvPr id="18" name="Google Shape;176;p8"/>
          <p:cNvSpPr txBox="1"/>
          <p:nvPr/>
        </p:nvSpPr>
        <p:spPr>
          <a:xfrm>
            <a:off x="6502400" y="4622800"/>
            <a:ext cx="50800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700" noProof="1" i="0">
                <a:solidFill>
                  <a:srgbClr val="FFFFFF"/>
                </a:solidFill>
                <a:latin typeface="Syncopate"/>
                <a:ea typeface="Syncopate"/>
              </a:rPr>
              <a:t>BILLETTERIE</a:t>
            </a:r>
            <a:endParaRPr lang="en-US" sz="1700" noProof="1"/>
          </a:p>
        </p:txBody>
      </p:sp>
      <p:sp>
        <p:nvSpPr>
          <p:cNvPr id="19" name="Google Shape;177;p8"/>
          <p:cNvSpPr txBox="1"/>
          <p:nvPr/>
        </p:nvSpPr>
        <p:spPr>
          <a:xfrm>
            <a:off x="6502400" y="4953000"/>
            <a:ext cx="5080000" cy="965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5000"/>
              </a:lnSpc>
            </a:pPr>
            <a:r>
              <a:rPr lang="en-US" sz="1250" noProof="1" i="0">
                <a:solidFill>
                  <a:srgbClr val="C3CADB"/>
                </a:solidFill>
                <a:latin typeface="Liter"/>
                <a:ea typeface="Liter"/>
              </a:rPr>
              <a:t>La vente des billets passe par </a:t>
            </a:r>
            <a:r>
              <a:rPr lang="en-US" sz="1250" noProof="1" b="1" i="0">
                <a:solidFill>
                  <a:srgbClr val="FFFFFF"/>
                </a:solidFill>
                <a:latin typeface="Liter"/>
                <a:ea typeface="Liter"/>
              </a:rPr>
              <a:t>Ticketmaster</a:t>
            </a:r>
            <a:r>
              <a:rPr lang="en-US" sz="1250" noProof="1" i="0">
                <a:solidFill>
                  <a:srgbClr val="C3CADB"/>
                </a:solidFill>
                <a:latin typeface="Liter"/>
                <a:ea typeface="Liter"/>
              </a:rPr>
              <a:t> — une tarification par catégories sur les 67 700 places, conçue pour remplir le stade national le soir des combats.</a:t>
            </a:r>
            <a:endParaRPr lang="en-US" sz="1250" noProof="1"/>
          </a:p>
        </p:txBody>
      </p:sp>
      <p:sp>
        <p:nvSpPr>
          <p:cNvPr id="20" name="Google Shape;178;p8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21" name="Google Shape;179;p8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Liter"/>
                <a:ea typeface="Liter"/>
              </a:rPr>
              <a:t>ELITE SPORTS PROMOTIONS × MARITA GROUP — NIGHT OF CHAMPIONS · RABAT</a:t>
            </a:r>
            <a:endParaRPr lang="en-US" sz="900" noProof="1"/>
          </a:p>
        </p:txBody>
      </p:sp>
      <p:pic>
        <p:nvPicPr>
          <p:cNvPr id="22" name="Google Shape;180;p8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23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3-kicker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Syncopate"/>
                <a:ea typeface="Syncopate"/>
              </a:rPr>
              <a:t>LE MOTEUR DE CONTENU</a:t>
            </a:r>
            <a:endParaRPr lang="en-US" sz="1100" noProof="1"/>
          </a:p>
        </p:txBody>
      </p:sp>
      <p:sp>
        <p:nvSpPr>
          <p:cNvPr id="3" name="n3-title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3000" noProof="1" i="0">
                <a:solidFill>
                  <a:srgbClr val="FFFFFF"/>
                </a:solidFill>
                <a:latin typeface="Syncopate"/>
                <a:ea typeface="Syncopate"/>
              </a:rPr>
              <a:t>QUATRE SEMAINES D'</a:t>
            </a:r>
            <a:r>
              <a:rPr lang="en-US" sz="3000" noProof="1" i="0">
                <a:solidFill>
                  <a:srgbClr val="2E5BFF"/>
                </a:solidFill>
                <a:latin typeface="Syncopate"/>
                <a:ea typeface="Syncopate"/>
              </a:rPr>
              <a:t>ATTENTION</a:t>
            </a:r>
            <a:endParaRPr lang="en-US" sz="3000" noProof="1"/>
          </a:p>
        </p:txBody>
      </p:sp>
      <p:sp>
        <p:nvSpPr>
          <p:cNvPr id="4" name="n3-div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879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5" name="n3-w1line"/>
          <p:cNvSpPr/>
          <p:nvPr>
            <p:extLst>
              <p:ext uri="{F5677B7D-0D2A-4D9B-9A5C-6D8D7D0E5A5D}">
                <pptd:line encoding="base64url">eyJ2aWV3Qm94IjpbMjA0LDJdLCJwb2ludHMiOiIwLDEgMjA0LDEiLCJjdXJ2ZSI6InNoYXJwIn0</pptd:line>
              </p:ext>
            </p:extLst>
          </p:nvPr>
        </p:nvSpPr>
        <p:spPr>
          <a:xfrm>
            <a:off x="609600" y="2362200"/>
            <a:ext cx="2590800" cy="25400"/>
          </a:xfrm>
          <a:custGeom>
            <a:avLst/>
            <a:gdLst/>
            <a:ahLst/>
            <a:cxnLst/>
            <a:rect l="l" t="t" r="r" b="b"/>
            <a:pathLst>
              <a:path w="204" h="2">
                <a:moveTo>
                  <a:pt x="0" y="1"/>
                </a:moveTo>
                <a:lnTo>
                  <a:pt x="204" y="1"/>
                </a:lnTo>
              </a:path>
            </a:pathLst>
          </a:custGeom>
          <a:noFill/>
          <a:ln w="25400">
            <a:solidFill>
              <a:srgbClr val="2E5BFF"/>
            </a:solidFill>
          </a:ln>
        </p:spPr>
      </p:sp>
      <p:sp>
        <p:nvSpPr>
          <p:cNvPr id="6" name="n3-w1num"/>
          <p:cNvSpPr txBox="1"/>
          <p:nvPr/>
        </p:nvSpPr>
        <p:spPr>
          <a:xfrm>
            <a:off x="609600" y="2565400"/>
            <a:ext cx="25908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800" noProof="1">
                <a:solidFill>
                  <a:srgbClr val="2E5BFF"/>
                </a:solidFill>
                <a:latin typeface="Syncopate"/>
                <a:ea typeface="Syncopate"/>
              </a:rPr>
              <a:t>01</a:t>
            </a:r>
            <a:endParaRPr lang="en-US" sz="1800" noProof="1"/>
          </a:p>
        </p:txBody>
      </p:sp>
      <p:sp>
        <p:nvSpPr>
          <p:cNvPr id="7" name="n3-w1name"/>
          <p:cNvSpPr txBox="1"/>
          <p:nvPr/>
        </p:nvSpPr>
        <p:spPr>
          <a:xfrm>
            <a:off x="609600" y="2971800"/>
            <a:ext cx="25908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300" noProof="1">
                <a:solidFill>
                  <a:srgbClr val="FFFFFF"/>
                </a:solidFill>
                <a:latin typeface="Syncopate"/>
                <a:ea typeface="Syncopate"/>
              </a:rPr>
              <a:t>SEMAINE 1</a:t>
            </a:r>
            <a:endParaRPr lang="en-US" sz="1300" noProof="1"/>
          </a:p>
        </p:txBody>
      </p:sp>
      <p:sp>
        <p:nvSpPr>
          <p:cNvPr id="8" name="n3-w1body"/>
          <p:cNvSpPr txBox="1"/>
          <p:nvPr/>
        </p:nvSpPr>
        <p:spPr>
          <a:xfrm>
            <a:off x="609600" y="3327400"/>
            <a:ext cx="2590800" cy="127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100" noProof="1">
                <a:solidFill>
                  <a:srgbClr val="8D97AC"/>
                </a:solidFill>
                <a:latin typeface="Liter"/>
                <a:ea typeface="Liter"/>
              </a:rPr>
              <a:t>Arrivées · ouverture du camp · contenu destination Rabat</a:t>
            </a:r>
            <a:endParaRPr lang="en-US" sz="1100" noProof="1"/>
          </a:p>
        </p:txBody>
      </p:sp>
      <p:sp>
        <p:nvSpPr>
          <p:cNvPr id="9" name="n3-w2line"/>
          <p:cNvSpPr/>
          <p:nvPr>
            <p:extLst>
              <p:ext uri="{F5677B7D-0D2A-4D9B-9A5C-6D8D7D0E5A5D}">
                <pptd:line encoding="base64url">eyJ2aWV3Qm94IjpbMjA0LDJdLCJwb2ludHMiOiIwLDEgMjA0LDEiLCJjdXJ2ZSI6InNoYXJwIn0</pptd:line>
              </p:ext>
            </p:extLst>
          </p:nvPr>
        </p:nvSpPr>
        <p:spPr>
          <a:xfrm>
            <a:off x="3403600" y="2362200"/>
            <a:ext cx="2590800" cy="25400"/>
          </a:xfrm>
          <a:custGeom>
            <a:avLst/>
            <a:gdLst/>
            <a:ahLst/>
            <a:cxnLst/>
            <a:rect l="l" t="t" r="r" b="b"/>
            <a:pathLst>
              <a:path w="204" h="2">
                <a:moveTo>
                  <a:pt x="0" y="1"/>
                </a:moveTo>
                <a:lnTo>
                  <a:pt x="204" y="1"/>
                </a:lnTo>
              </a:path>
            </a:pathLst>
          </a:custGeom>
          <a:noFill/>
          <a:ln w="25400">
            <a:solidFill>
              <a:srgbClr val="2E5BFF"/>
            </a:solidFill>
          </a:ln>
        </p:spPr>
      </p:sp>
      <p:sp>
        <p:nvSpPr>
          <p:cNvPr id="10" name="n3-w2num"/>
          <p:cNvSpPr txBox="1"/>
          <p:nvPr/>
        </p:nvSpPr>
        <p:spPr>
          <a:xfrm>
            <a:off x="3403600" y="2565400"/>
            <a:ext cx="25908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800" noProof="1">
                <a:solidFill>
                  <a:srgbClr val="2E5BFF"/>
                </a:solidFill>
                <a:latin typeface="Syncopate"/>
                <a:ea typeface="Syncopate"/>
              </a:rPr>
              <a:t>02</a:t>
            </a:r>
            <a:endParaRPr lang="en-US" sz="1800" noProof="1"/>
          </a:p>
        </p:txBody>
      </p:sp>
      <p:sp>
        <p:nvSpPr>
          <p:cNvPr id="11" name="n3-w2name"/>
          <p:cNvSpPr txBox="1"/>
          <p:nvPr/>
        </p:nvSpPr>
        <p:spPr>
          <a:xfrm>
            <a:off x="3403600" y="2971800"/>
            <a:ext cx="25908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300" noProof="1">
                <a:solidFill>
                  <a:srgbClr val="FFFFFF"/>
                </a:solidFill>
                <a:latin typeface="Syncopate"/>
                <a:ea typeface="Syncopate"/>
              </a:rPr>
              <a:t>SEMAINE 2</a:t>
            </a:r>
            <a:endParaRPr lang="en-US" sz="1300" noProof="1"/>
          </a:p>
        </p:txBody>
      </p:sp>
      <p:sp>
        <p:nvSpPr>
          <p:cNvPr id="12" name="n3-w2body"/>
          <p:cNvSpPr txBox="1"/>
          <p:nvPr/>
        </p:nvSpPr>
        <p:spPr>
          <a:xfrm>
            <a:off x="3403600" y="3327400"/>
            <a:ext cx="2590800" cy="127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100" noProof="1">
                <a:solidFill>
                  <a:srgbClr val="8D97AC"/>
                </a:solidFill>
                <a:latin typeface="Liter"/>
                <a:ea typeface="Liter"/>
              </a:rPr>
              <a:t>Histoires d'entraînement · portraits d'athlètes · activations communautaires</a:t>
            </a:r>
            <a:endParaRPr lang="en-US" sz="1100" noProof="1"/>
          </a:p>
        </p:txBody>
      </p:sp>
      <p:sp>
        <p:nvSpPr>
          <p:cNvPr id="13" name="n3-w3line"/>
          <p:cNvSpPr/>
          <p:nvPr>
            <p:extLst>
              <p:ext uri="{F5677B7D-0D2A-4D9B-9A5C-6D8D7D0E5A5D}">
                <pptd:line encoding="base64url">eyJ2aWV3Qm94IjpbMjA0LDJdLCJwb2ludHMiOiIwLDEgMjA0LDEiLCJjdXJ2ZSI6InNoYXJwIn0</pptd:line>
              </p:ext>
            </p:extLst>
          </p:nvPr>
        </p:nvSpPr>
        <p:spPr>
          <a:xfrm>
            <a:off x="6197600" y="2362200"/>
            <a:ext cx="2590800" cy="25400"/>
          </a:xfrm>
          <a:custGeom>
            <a:avLst/>
            <a:gdLst/>
            <a:ahLst/>
            <a:cxnLst/>
            <a:rect l="l" t="t" r="r" b="b"/>
            <a:pathLst>
              <a:path w="204" h="2">
                <a:moveTo>
                  <a:pt x="0" y="1"/>
                </a:moveTo>
                <a:lnTo>
                  <a:pt x="204" y="1"/>
                </a:lnTo>
              </a:path>
            </a:pathLst>
          </a:custGeom>
          <a:noFill/>
          <a:ln w="25400">
            <a:solidFill>
              <a:srgbClr val="2E5BFF"/>
            </a:solidFill>
          </a:ln>
        </p:spPr>
      </p:sp>
      <p:sp>
        <p:nvSpPr>
          <p:cNvPr id="14" name="n3-w3num"/>
          <p:cNvSpPr txBox="1"/>
          <p:nvPr/>
        </p:nvSpPr>
        <p:spPr>
          <a:xfrm>
            <a:off x="6197600" y="2565400"/>
            <a:ext cx="25908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800" noProof="1">
                <a:solidFill>
                  <a:srgbClr val="2E5BFF"/>
                </a:solidFill>
                <a:latin typeface="Syncopate"/>
                <a:ea typeface="Syncopate"/>
              </a:rPr>
              <a:t>03</a:t>
            </a:r>
            <a:endParaRPr lang="en-US" sz="1800" noProof="1"/>
          </a:p>
        </p:txBody>
      </p:sp>
      <p:sp>
        <p:nvSpPr>
          <p:cNvPr id="15" name="n3-w3name"/>
          <p:cNvSpPr txBox="1"/>
          <p:nvPr/>
        </p:nvSpPr>
        <p:spPr>
          <a:xfrm>
            <a:off x="6197600" y="2971800"/>
            <a:ext cx="25908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300" noProof="1">
                <a:solidFill>
                  <a:srgbClr val="FFFFFF"/>
                </a:solidFill>
                <a:latin typeface="Syncopate"/>
                <a:ea typeface="Syncopate"/>
              </a:rPr>
              <a:t>SEMAINE 3</a:t>
            </a:r>
            <a:endParaRPr lang="en-US" sz="1300" noProof="1"/>
          </a:p>
        </p:txBody>
      </p:sp>
      <p:sp>
        <p:nvSpPr>
          <p:cNvPr id="16" name="n3-w3body"/>
          <p:cNvSpPr txBox="1"/>
          <p:nvPr/>
        </p:nvSpPr>
        <p:spPr>
          <a:xfrm>
            <a:off x="6197600" y="3327400"/>
            <a:ext cx="2590800" cy="127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100" noProof="1">
                <a:solidFill>
                  <a:srgbClr val="8D97AC"/>
                </a:solidFill>
                <a:latin typeface="Liter"/>
                <a:ea typeface="Liter"/>
              </a:rPr>
              <a:t>Journées médias · face-à-face · contenu sponsors</a:t>
            </a:r>
            <a:endParaRPr lang="en-US" sz="1100" noProof="1"/>
          </a:p>
        </p:txBody>
      </p:sp>
      <p:sp>
        <p:nvSpPr>
          <p:cNvPr id="17" name="n3-w4line"/>
          <p:cNvSpPr/>
          <p:nvPr>
            <p:extLst>
              <p:ext uri="{F5677B7D-0D2A-4D9B-9A5C-6D8D7D0E5A5D}">
                <pptd:line encoding="base64url">eyJ2aWV3Qm94IjpbMjA0LDJdLCJwb2ludHMiOiIwLDEgMjA0LDEiLCJjdXJ2ZSI6InNoYXJwIn0</pptd:line>
              </p:ext>
            </p:extLst>
          </p:nvPr>
        </p:nvSpPr>
        <p:spPr>
          <a:xfrm>
            <a:off x="8991600" y="2362200"/>
            <a:ext cx="2590800" cy="25400"/>
          </a:xfrm>
          <a:custGeom>
            <a:avLst/>
            <a:gdLst/>
            <a:ahLst/>
            <a:cxnLst/>
            <a:rect l="l" t="t" r="r" b="b"/>
            <a:pathLst>
              <a:path w="204" h="2">
                <a:moveTo>
                  <a:pt x="0" y="1"/>
                </a:moveTo>
                <a:lnTo>
                  <a:pt x="204" y="1"/>
                </a:lnTo>
              </a:path>
            </a:pathLst>
          </a:custGeom>
          <a:noFill/>
          <a:ln w="25400">
            <a:solidFill>
              <a:srgbClr val="2E5BFF"/>
            </a:solidFill>
          </a:ln>
        </p:spPr>
      </p:sp>
      <p:sp>
        <p:nvSpPr>
          <p:cNvPr id="18" name="n3-w4num"/>
          <p:cNvSpPr txBox="1"/>
          <p:nvPr/>
        </p:nvSpPr>
        <p:spPr>
          <a:xfrm>
            <a:off x="8991600" y="2565400"/>
            <a:ext cx="25908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800" noProof="1">
                <a:solidFill>
                  <a:srgbClr val="2E5BFF"/>
                </a:solidFill>
                <a:latin typeface="Syncopate"/>
                <a:ea typeface="Syncopate"/>
              </a:rPr>
              <a:t>04</a:t>
            </a:r>
            <a:endParaRPr lang="en-US" sz="1800" noProof="1"/>
          </a:p>
        </p:txBody>
      </p:sp>
      <p:sp>
        <p:nvSpPr>
          <p:cNvPr id="19" name="n3-w4name"/>
          <p:cNvSpPr txBox="1"/>
          <p:nvPr/>
        </p:nvSpPr>
        <p:spPr>
          <a:xfrm>
            <a:off x="8991600" y="2971800"/>
            <a:ext cx="25908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300" noProof="1">
                <a:solidFill>
                  <a:srgbClr val="FFFFFF"/>
                </a:solidFill>
                <a:latin typeface="Syncopate"/>
                <a:ea typeface="Syncopate"/>
              </a:rPr>
              <a:t>SEMAINE DE L'ÉVÉNEMENT</a:t>
            </a:r>
            <a:endParaRPr lang="en-US" sz="1300" noProof="1"/>
          </a:p>
        </p:txBody>
      </p:sp>
      <p:sp>
        <p:nvSpPr>
          <p:cNvPr id="20" name="n3-w4body"/>
          <p:cNvSpPr txBox="1"/>
          <p:nvPr/>
        </p:nvSpPr>
        <p:spPr>
          <a:xfrm>
            <a:off x="8991600" y="3327400"/>
            <a:ext cx="2590800" cy="127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100" noProof="1">
                <a:solidFill>
                  <a:srgbClr val="8D97AC"/>
                </a:solidFill>
                <a:latin typeface="Liter"/>
                <a:ea typeface="Liter"/>
              </a:rPr>
              <a:t>Conférence de presse · pesée · soirée des combats · finale musicale</a:t>
            </a:r>
            <a:endParaRPr lang="en-US" sz="1100" noProof="1"/>
          </a:p>
        </p:txBody>
      </p:sp>
      <p:sp>
        <p:nvSpPr>
          <p:cNvPr id="21" name="n3-rule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49784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22" name="n3-note"/>
          <p:cNvSpPr txBox="1"/>
          <p:nvPr/>
        </p:nvSpPr>
        <p:spPr>
          <a:xfrm>
            <a:off x="609600" y="5207000"/>
            <a:ext cx="10972800" cy="889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5000"/>
              </a:lnSpc>
            </a:pPr>
            <a:r>
              <a:rPr lang="en-US" sz="1250" noProof="1">
                <a:solidFill>
                  <a:srgbClr val="8D97AC"/>
                </a:solidFill>
                <a:latin typeface="Liter"/>
                <a:ea typeface="Liter"/>
              </a:rPr>
              <a:t>L'OPPORTUNITÉ POUR LE GOUVERNEMENT :</a:t>
            </a:r>
            <a:r>
              <a:rPr lang="en-US" sz="1250" noProof="1">
                <a:solidFill>
                  <a:srgbClr val="C3CADB"/>
                </a:solidFill>
                <a:latin typeface="Liter"/>
                <a:ea typeface="Liter"/>
              </a:rPr>
              <a:t> un camp de quatre semaines transforme une nuit en une campagne médiatique et touristique d'un mois — coordonnez l'imagerie touristique, les messages de destination et le contenu culturel pour que la couverture internationale fasse la promotion du Maroc autant que du combat.</a:t>
            </a:r>
            <a:endParaRPr lang="en-US" sz="1250" noProof="1"/>
          </a:p>
        </p:txBody>
      </p:sp>
      <p:sp>
        <p:nvSpPr>
          <p:cNvPr id="23" name="n3-footline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24" name="n3-footer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Liter"/>
                <a:ea typeface="Liter"/>
              </a:rPr>
              <a:t>ELITE SPORTS PROMOTIONS × MARITA GROUP — NIGHT OF CHAMPIONS · RABAT</a:t>
            </a:r>
            <a:endParaRPr lang="en-US" sz="900" noProof="1"/>
          </a:p>
        </p:txBody>
      </p:sp>
      <p:pic>
        <p:nvPicPr>
          <p:cNvPr id="25" name="n3-logo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26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2-kicker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Syncopate"/>
                <a:ea typeface="Syncopate"/>
              </a:rPr>
              <a:t>STRATÉGIE D'AUDIENCE</a:t>
            </a:r>
            <a:endParaRPr lang="en-US" sz="1100" noProof="1"/>
          </a:p>
        </p:txBody>
      </p:sp>
      <p:sp>
        <p:nvSpPr>
          <p:cNvPr id="3" name="n2-title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3000" noProof="1" i="0">
                <a:solidFill>
                  <a:srgbClr val="FFFFFF"/>
                </a:solidFill>
                <a:latin typeface="Syncopate"/>
                <a:ea typeface="Syncopate"/>
              </a:rPr>
              <a:t>CINQ MARCHÉS. </a:t>
            </a:r>
            <a:r>
              <a:rPr lang="en-US" sz="3000" noProof="1" i="0">
                <a:solidFill>
                  <a:srgbClr val="2E5BFF"/>
                </a:solidFill>
                <a:latin typeface="Syncopate"/>
                <a:ea typeface="Syncopate"/>
              </a:rPr>
              <a:t>UN ÉVÉNEMENT.</a:t>
            </a:r>
            <a:endParaRPr lang="en-US" sz="3000" noProof="1"/>
          </a:p>
        </p:txBody>
      </p:sp>
      <p:sp>
        <p:nvSpPr>
          <p:cNvPr id="4" name="n2-div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879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5" name="n2-c1line"/>
          <p:cNvSpPr/>
          <p:nvPr>
            <p:extLst>
              <p:ext uri="{F5677B7D-0D2A-4D9B-9A5C-6D8D7D0E5A5D}">
                <pptd:line encoding="base64url">eyJ2aWV3Qm94IjpbMTYwLDJdLCJwb2ludHMiOiIwLDEgMTYwLDEiLCJjdXJ2ZSI6InNoYXJwIn0</pptd:line>
              </p:ext>
            </p:extLst>
          </p:nvPr>
        </p:nvSpPr>
        <p:spPr>
          <a:xfrm>
            <a:off x="609600" y="2362200"/>
            <a:ext cx="2032000" cy="25400"/>
          </a:xfrm>
          <a:custGeom>
            <a:avLst/>
            <a:gdLst/>
            <a:ahLst/>
            <a:cxnLst/>
            <a:rect l="l" t="t" r="r" b="b"/>
            <a:pathLst>
              <a:path w="160" h="2">
                <a:moveTo>
                  <a:pt x="0" y="1"/>
                </a:moveTo>
                <a:lnTo>
                  <a:pt x="160" y="1"/>
                </a:lnTo>
              </a:path>
            </a:pathLst>
          </a:custGeom>
          <a:noFill/>
          <a:ln w="25400">
            <a:solidFill>
              <a:srgbClr val="2E5BFF"/>
            </a:solidFill>
          </a:ln>
        </p:spPr>
      </p:sp>
      <p:sp>
        <p:nvSpPr>
          <p:cNvPr id="6" name="n2-c1num"/>
          <p:cNvSpPr txBox="1"/>
          <p:nvPr/>
        </p:nvSpPr>
        <p:spPr>
          <a:xfrm>
            <a:off x="609600" y="2540000"/>
            <a:ext cx="20320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600" noProof="1">
                <a:solidFill>
                  <a:srgbClr val="2E5BFF"/>
                </a:solidFill>
                <a:latin typeface="Syncopate"/>
                <a:ea typeface="Syncopate"/>
              </a:rPr>
              <a:t>01</a:t>
            </a:r>
            <a:endParaRPr lang="en-US" sz="1600" noProof="1"/>
          </a:p>
        </p:txBody>
      </p:sp>
      <p:sp>
        <p:nvSpPr>
          <p:cNvPr id="7" name="n2-c1name"/>
          <p:cNvSpPr txBox="1"/>
          <p:nvPr/>
        </p:nvSpPr>
        <p:spPr>
          <a:xfrm>
            <a:off x="609600" y="2921000"/>
            <a:ext cx="2032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300" noProof="1">
                <a:solidFill>
                  <a:srgbClr val="FFFFFF"/>
                </a:solidFill>
                <a:latin typeface="Syncopate"/>
                <a:ea typeface="Syncopate"/>
              </a:rPr>
              <a:t>MAROC</a:t>
            </a:r>
            <a:endParaRPr lang="en-US" sz="1300" noProof="1"/>
          </a:p>
        </p:txBody>
      </p:sp>
      <p:sp>
        <p:nvSpPr>
          <p:cNvPr id="8" name="n2-c1body"/>
          <p:cNvSpPr txBox="1"/>
          <p:nvPr/>
        </p:nvSpPr>
        <p:spPr>
          <a:xfrm>
            <a:off x="609600" y="3276600"/>
            <a:ext cx="2032000" cy="1143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050" noProof="1">
                <a:solidFill>
                  <a:srgbClr val="8D97AC"/>
                </a:solidFill>
                <a:latin typeface="Liter"/>
                <a:ea typeface="Liter"/>
              </a:rPr>
              <a:t>Public national de sport et de musique — le cœur des 67 700.</a:t>
            </a:r>
            <a:endParaRPr lang="en-US" sz="1050" noProof="1"/>
          </a:p>
        </p:txBody>
      </p:sp>
      <p:sp>
        <p:nvSpPr>
          <p:cNvPr id="9" name="n2-c2line"/>
          <p:cNvSpPr/>
          <p:nvPr>
            <p:extLst>
              <p:ext uri="{F5677B7D-0D2A-4D9B-9A5C-6D8D7D0E5A5D}">
                <pptd:line encoding="base64url">eyJ2aWV3Qm94IjpbMTYwLDJdLCJwb2ludHMiOiIwLDEgMTYwLDEiLCJjdXJ2ZSI6InNoYXJwIn0</pptd:line>
              </p:ext>
            </p:extLst>
          </p:nvPr>
        </p:nvSpPr>
        <p:spPr>
          <a:xfrm>
            <a:off x="2844800" y="2362200"/>
            <a:ext cx="2032000" cy="25400"/>
          </a:xfrm>
          <a:custGeom>
            <a:avLst/>
            <a:gdLst/>
            <a:ahLst/>
            <a:cxnLst/>
            <a:rect l="l" t="t" r="r" b="b"/>
            <a:pathLst>
              <a:path w="160" h="2">
                <a:moveTo>
                  <a:pt x="0" y="1"/>
                </a:moveTo>
                <a:lnTo>
                  <a:pt x="160" y="1"/>
                </a:lnTo>
              </a:path>
            </a:pathLst>
          </a:custGeom>
          <a:noFill/>
          <a:ln w="25400">
            <a:solidFill>
              <a:srgbClr val="2E5BFF"/>
            </a:solidFill>
          </a:ln>
        </p:spPr>
      </p:sp>
      <p:sp>
        <p:nvSpPr>
          <p:cNvPr id="10" name="n2-c2num"/>
          <p:cNvSpPr txBox="1"/>
          <p:nvPr/>
        </p:nvSpPr>
        <p:spPr>
          <a:xfrm>
            <a:off x="2844800" y="2540000"/>
            <a:ext cx="20320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600" noProof="1">
                <a:solidFill>
                  <a:srgbClr val="2E5BFF"/>
                </a:solidFill>
                <a:latin typeface="Syncopate"/>
                <a:ea typeface="Syncopate"/>
              </a:rPr>
              <a:t>02</a:t>
            </a:r>
            <a:endParaRPr lang="en-US" sz="1600" noProof="1"/>
          </a:p>
        </p:txBody>
      </p:sp>
      <p:sp>
        <p:nvSpPr>
          <p:cNvPr id="11" name="n2-c2name"/>
          <p:cNvSpPr txBox="1"/>
          <p:nvPr/>
        </p:nvSpPr>
        <p:spPr>
          <a:xfrm>
            <a:off x="2844800" y="2921000"/>
            <a:ext cx="2032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300" noProof="1">
                <a:solidFill>
                  <a:srgbClr val="FFFFFF"/>
                </a:solidFill>
                <a:latin typeface="Syncopate"/>
                <a:ea typeface="Syncopate"/>
              </a:rPr>
              <a:t>DIASPORA</a:t>
            </a:r>
            <a:endParaRPr lang="en-US" sz="1300" noProof="1"/>
          </a:p>
        </p:txBody>
      </p:sp>
      <p:sp>
        <p:nvSpPr>
          <p:cNvPr id="12" name="n2-c2body"/>
          <p:cNvSpPr txBox="1"/>
          <p:nvPr/>
        </p:nvSpPr>
        <p:spPr>
          <a:xfrm>
            <a:off x="2844800" y="3276600"/>
            <a:ext cx="2032000" cy="1143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050" noProof="1">
                <a:solidFill>
                  <a:srgbClr val="8D97AC"/>
                </a:solidFill>
                <a:latin typeface="Liter"/>
                <a:ea typeface="Liter"/>
              </a:rPr>
              <a:t>France · Espagne · Belgique · Pays-Bas · Royaume-Uni — un retour au pays pour la soirée des combats.</a:t>
            </a:r>
            <a:endParaRPr lang="en-US" sz="1050" noProof="1"/>
          </a:p>
        </p:txBody>
      </p:sp>
      <p:sp>
        <p:nvSpPr>
          <p:cNvPr id="13" name="n2-c3line"/>
          <p:cNvSpPr/>
          <p:nvPr>
            <p:extLst>
              <p:ext uri="{F5677B7D-0D2A-4D9B-9A5C-6D8D7D0E5A5D}">
                <pptd:line encoding="base64url">eyJ2aWV3Qm94IjpbMTYwLDJdLCJwb2ludHMiOiIwLDEgMTYwLDEiLCJjdXJ2ZSI6InNoYXJwIn0</pptd:line>
              </p:ext>
            </p:extLst>
          </p:nvPr>
        </p:nvSpPr>
        <p:spPr>
          <a:xfrm>
            <a:off x="5080000" y="2362200"/>
            <a:ext cx="2032000" cy="25400"/>
          </a:xfrm>
          <a:custGeom>
            <a:avLst/>
            <a:gdLst/>
            <a:ahLst/>
            <a:cxnLst/>
            <a:rect l="l" t="t" r="r" b="b"/>
            <a:pathLst>
              <a:path w="160" h="2">
                <a:moveTo>
                  <a:pt x="0" y="1"/>
                </a:moveTo>
                <a:lnTo>
                  <a:pt x="160" y="1"/>
                </a:lnTo>
              </a:path>
            </a:pathLst>
          </a:custGeom>
          <a:noFill/>
          <a:ln w="25400">
            <a:solidFill>
              <a:srgbClr val="2E5BFF"/>
            </a:solidFill>
          </a:ln>
        </p:spPr>
      </p:sp>
      <p:sp>
        <p:nvSpPr>
          <p:cNvPr id="14" name="n2-c3num"/>
          <p:cNvSpPr txBox="1"/>
          <p:nvPr/>
        </p:nvSpPr>
        <p:spPr>
          <a:xfrm>
            <a:off x="5080000" y="2540000"/>
            <a:ext cx="20320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600" noProof="1">
                <a:solidFill>
                  <a:srgbClr val="2E5BFF"/>
                </a:solidFill>
                <a:latin typeface="Syncopate"/>
                <a:ea typeface="Syncopate"/>
              </a:rPr>
              <a:t>03</a:t>
            </a:r>
            <a:endParaRPr lang="en-US" sz="1600" noProof="1"/>
          </a:p>
        </p:txBody>
      </p:sp>
      <p:sp>
        <p:nvSpPr>
          <p:cNvPr id="15" name="n2-c3name"/>
          <p:cNvSpPr txBox="1"/>
          <p:nvPr/>
        </p:nvSpPr>
        <p:spPr>
          <a:xfrm>
            <a:off x="5080000" y="2921000"/>
            <a:ext cx="2032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300" noProof="1">
                <a:solidFill>
                  <a:srgbClr val="FFFFFF"/>
                </a:solidFill>
                <a:latin typeface="Syncopate"/>
                <a:ea typeface="Syncopate"/>
              </a:rPr>
              <a:t>EUROPE</a:t>
            </a:r>
            <a:endParaRPr lang="en-US" sz="1300" noProof="1"/>
          </a:p>
        </p:txBody>
      </p:sp>
      <p:sp>
        <p:nvSpPr>
          <p:cNvPr id="16" name="n2-c3body"/>
          <p:cNvSpPr txBox="1"/>
          <p:nvPr/>
        </p:nvSpPr>
        <p:spPr>
          <a:xfrm>
            <a:off x="5080000" y="3276600"/>
            <a:ext cx="2032000" cy="1143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050" noProof="1">
                <a:solidFill>
                  <a:srgbClr val="8D97AC"/>
                </a:solidFill>
                <a:latin typeface="Liter"/>
                <a:ea typeface="Liter"/>
              </a:rPr>
              <a:t>Amateurs de boxe et de musique à courte distance, à quelques heures d'avion.</a:t>
            </a:r>
            <a:endParaRPr lang="en-US" sz="1050" noProof="1"/>
          </a:p>
        </p:txBody>
      </p:sp>
      <p:sp>
        <p:nvSpPr>
          <p:cNvPr id="17" name="n2-c4line"/>
          <p:cNvSpPr/>
          <p:nvPr>
            <p:extLst>
              <p:ext uri="{F5677B7D-0D2A-4D9B-9A5C-6D8D7D0E5A5D}">
                <pptd:line encoding="base64url">eyJ2aWV3Qm94IjpbMTYwLDJdLCJwb2ludHMiOiIwLDEgMTYwLDEiLCJjdXJ2ZSI6InNoYXJwIn0</pptd:line>
              </p:ext>
            </p:extLst>
          </p:nvPr>
        </p:nvSpPr>
        <p:spPr>
          <a:xfrm>
            <a:off x="7315200" y="2362200"/>
            <a:ext cx="2032000" cy="25400"/>
          </a:xfrm>
          <a:custGeom>
            <a:avLst/>
            <a:gdLst/>
            <a:ahLst/>
            <a:cxnLst/>
            <a:rect l="l" t="t" r="r" b="b"/>
            <a:pathLst>
              <a:path w="160" h="2">
                <a:moveTo>
                  <a:pt x="0" y="1"/>
                </a:moveTo>
                <a:lnTo>
                  <a:pt x="160" y="1"/>
                </a:lnTo>
              </a:path>
            </a:pathLst>
          </a:custGeom>
          <a:noFill/>
          <a:ln w="25400">
            <a:solidFill>
              <a:srgbClr val="2E5BFF"/>
            </a:solidFill>
          </a:ln>
        </p:spPr>
      </p:sp>
      <p:sp>
        <p:nvSpPr>
          <p:cNvPr id="18" name="n2-c4num"/>
          <p:cNvSpPr txBox="1"/>
          <p:nvPr/>
        </p:nvSpPr>
        <p:spPr>
          <a:xfrm>
            <a:off x="7315200" y="2540000"/>
            <a:ext cx="20320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600" noProof="1">
                <a:solidFill>
                  <a:srgbClr val="2E5BFF"/>
                </a:solidFill>
                <a:latin typeface="Syncopate"/>
                <a:ea typeface="Syncopate"/>
              </a:rPr>
              <a:t>04</a:t>
            </a:r>
            <a:endParaRPr lang="en-US" sz="1600" noProof="1"/>
          </a:p>
        </p:txBody>
      </p:sp>
      <p:sp>
        <p:nvSpPr>
          <p:cNvPr id="19" name="n2-c4name"/>
          <p:cNvSpPr txBox="1"/>
          <p:nvPr/>
        </p:nvSpPr>
        <p:spPr>
          <a:xfrm>
            <a:off x="7315200" y="2921000"/>
            <a:ext cx="2032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300" noProof="1">
                <a:solidFill>
                  <a:srgbClr val="FFFFFF"/>
                </a:solidFill>
                <a:latin typeface="Syncopate"/>
                <a:ea typeface="Syncopate"/>
              </a:rPr>
              <a:t>GOLFE</a:t>
            </a:r>
            <a:endParaRPr lang="en-US" sz="1300" noProof="1"/>
          </a:p>
        </p:txBody>
      </p:sp>
      <p:sp>
        <p:nvSpPr>
          <p:cNvPr id="20" name="n2-c4body"/>
          <p:cNvSpPr txBox="1"/>
          <p:nvPr/>
        </p:nvSpPr>
        <p:spPr>
          <a:xfrm>
            <a:off x="7315200" y="3276600"/>
            <a:ext cx="2032000" cy="1143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050" noProof="1">
                <a:solidFill>
                  <a:srgbClr val="8D97AC"/>
                </a:solidFill>
                <a:latin typeface="Liter"/>
                <a:ea typeface="Liter"/>
              </a:rPr>
              <a:t>Public premium du tourisme sportif — acheteurs d'hospitalité et de VIP.</a:t>
            </a:r>
            <a:endParaRPr lang="en-US" sz="1050" noProof="1"/>
          </a:p>
        </p:txBody>
      </p:sp>
      <p:sp>
        <p:nvSpPr>
          <p:cNvPr id="21" name="n2-c5line"/>
          <p:cNvSpPr/>
          <p:nvPr>
            <p:extLst>
              <p:ext uri="{F5677B7D-0D2A-4D9B-9A5C-6D8D7D0E5A5D}">
                <pptd:line encoding="base64url">eyJ2aWV3Qm94IjpbMTYwLDJdLCJwb2ludHMiOiIwLDEgMTYwLDEiLCJjdXJ2ZSI6InNoYXJwIn0</pptd:line>
              </p:ext>
            </p:extLst>
          </p:nvPr>
        </p:nvSpPr>
        <p:spPr>
          <a:xfrm>
            <a:off x="9550400" y="2362200"/>
            <a:ext cx="2032000" cy="25400"/>
          </a:xfrm>
          <a:custGeom>
            <a:avLst/>
            <a:gdLst/>
            <a:ahLst/>
            <a:cxnLst/>
            <a:rect l="l" t="t" r="r" b="b"/>
            <a:pathLst>
              <a:path w="160" h="2">
                <a:moveTo>
                  <a:pt x="0" y="1"/>
                </a:moveTo>
                <a:lnTo>
                  <a:pt x="160" y="1"/>
                </a:lnTo>
              </a:path>
            </a:pathLst>
          </a:custGeom>
          <a:noFill/>
          <a:ln w="25400">
            <a:solidFill>
              <a:srgbClr val="2E5BFF"/>
            </a:solidFill>
          </a:ln>
        </p:spPr>
      </p:sp>
      <p:sp>
        <p:nvSpPr>
          <p:cNvPr id="22" name="n2-c5num"/>
          <p:cNvSpPr txBox="1"/>
          <p:nvPr/>
        </p:nvSpPr>
        <p:spPr>
          <a:xfrm>
            <a:off x="9550400" y="2540000"/>
            <a:ext cx="20320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600" noProof="1">
                <a:solidFill>
                  <a:srgbClr val="2E5BFF"/>
                </a:solidFill>
                <a:latin typeface="Syncopate"/>
                <a:ea typeface="Syncopate"/>
              </a:rPr>
              <a:t>05</a:t>
            </a:r>
            <a:endParaRPr lang="en-US" sz="1600" noProof="1"/>
          </a:p>
        </p:txBody>
      </p:sp>
      <p:sp>
        <p:nvSpPr>
          <p:cNvPr id="23" name="n2-c5name"/>
          <p:cNvSpPr txBox="1"/>
          <p:nvPr/>
        </p:nvSpPr>
        <p:spPr>
          <a:xfrm>
            <a:off x="9550400" y="2921000"/>
            <a:ext cx="2032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300" noProof="1">
                <a:solidFill>
                  <a:srgbClr val="FFFFFF"/>
                </a:solidFill>
                <a:latin typeface="Syncopate"/>
                <a:ea typeface="Syncopate"/>
              </a:rPr>
              <a:t>AFRIQUE</a:t>
            </a:r>
            <a:endParaRPr lang="en-US" sz="1300" noProof="1"/>
          </a:p>
        </p:txBody>
      </p:sp>
      <p:sp>
        <p:nvSpPr>
          <p:cNvPr id="24" name="n2-c5body"/>
          <p:cNvSpPr txBox="1"/>
          <p:nvPr/>
        </p:nvSpPr>
        <p:spPr>
          <a:xfrm>
            <a:off x="9550400" y="3276600"/>
            <a:ext cx="2032000" cy="1143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050" noProof="1">
                <a:solidFill>
                  <a:srgbClr val="8D97AC"/>
                </a:solidFill>
                <a:latin typeface="Liter"/>
                <a:ea typeface="Liter"/>
              </a:rPr>
              <a:t>Médias régionaux et public de boxe à travers le continent.</a:t>
            </a:r>
            <a:endParaRPr lang="en-US" sz="1050" noProof="1"/>
          </a:p>
        </p:txBody>
      </p:sp>
      <p:sp>
        <p:nvSpPr>
          <p:cNvPr id="25" name="n2-rule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49022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26" name="n2-note"/>
          <p:cNvSpPr txBox="1"/>
          <p:nvPr/>
        </p:nvSpPr>
        <p:spPr>
          <a:xfrm>
            <a:off x="609600" y="5130800"/>
            <a:ext cx="10972800" cy="889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5000"/>
              </a:lnSpc>
            </a:pPr>
            <a:r>
              <a:rPr lang="en-US" sz="1250" noProof="1">
                <a:solidFill>
                  <a:srgbClr val="8D97AC"/>
                </a:solidFill>
                <a:latin typeface="Liter"/>
                <a:ea typeface="Liter"/>
              </a:rPr>
              <a:t>L'IMPLICATION COMMERCIALE :</a:t>
            </a:r>
            <a:r>
              <a:rPr lang="en-US" sz="1250" noProof="1">
                <a:solidFill>
                  <a:srgbClr val="C3CADB"/>
                </a:solidFill>
                <a:latin typeface="Liter"/>
                <a:ea typeface="Liter"/>
              </a:rPr>
              <a:t> la billetterie et les médias sont planifiés autour de cinq segments de clientèle distincts — offres de billets différenciées, forfaits voyage, créations adaptées à chaque langue, partenariats aériens et acquisition numérique géociblée.</a:t>
            </a:r>
            <a:endParaRPr lang="en-US" sz="1250" noProof="1"/>
          </a:p>
        </p:txBody>
      </p:sp>
      <p:sp>
        <p:nvSpPr>
          <p:cNvPr id="27" name="n2-footline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28" name="n2-footer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Liter"/>
                <a:ea typeface="Liter"/>
              </a:rPr>
              <a:t>ELITE SPORTS PROMOTIONS × MARITA GROUP — NIGHT OF CHAMPIONS · RABAT</a:t>
            </a:r>
            <a:endParaRPr lang="en-US" sz="900" noProof="1"/>
          </a:p>
        </p:txBody>
      </p:sp>
      <p:pic>
        <p:nvPicPr>
          <p:cNvPr id="29" name="n2-logo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30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0507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5;p9"/>
          <p:cNvSpPr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Google Shape;186;p9"/>
          <p:cNvSpPr txBox="1"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 marL="0" marR="0">
              <a:lnSpc>
                <a:spcPct val="120000"/>
              </a:lnSpc>
            </a:pPr>
            <a:r>
              <a:rPr lang="en-US" sz="1300" noProof="1" i="0">
                <a:solidFill>
                  <a:srgbClr val="05070E"/>
                </a:solidFill>
                <a:latin typeface="Anton"/>
                <a:ea typeface="Anton"/>
              </a:rPr>
              <a:t>ELITE</a:t>
            </a:r>
            <a:endParaRPr lang="en-US" sz="1300" noProof="1"/>
          </a:p>
        </p:txBody>
      </p:sp>
      <p:sp>
        <p:nvSpPr>
          <p:cNvPr id="4" name="Google Shape;188;p9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Syncopate"/>
                <a:ea typeface="Syncopate"/>
              </a:rPr>
              <a:t>L'INVESTISSEMENT</a:t>
            </a:r>
            <a:endParaRPr lang="en-US" sz="1100" noProof="1"/>
          </a:p>
        </p:txBody>
      </p:sp>
      <p:sp>
        <p:nvSpPr>
          <p:cNvPr id="5" name="Google Shape;189;p9"/>
          <p:cNvSpPr txBox="1"/>
          <p:nvPr/>
        </p:nvSpPr>
        <p:spPr>
          <a:xfrm>
            <a:off x="609600" y="1193800"/>
            <a:ext cx="10922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2100" noProof="1" i="0">
                <a:solidFill>
                  <a:srgbClr val="FFFFFF"/>
                </a:solidFill>
                <a:latin typeface="Syncopate"/>
                <a:ea typeface="Syncopate"/>
              </a:rPr>
              <a:t>UNE PRODUCTION DE CLASSE MONDIALE</a:t>
            </a:r>
            <a:r>
              <a:rPr lang="en-US" sz="2100" noProof="1" i="0">
                <a:solidFill>
                  <a:srgbClr val="2E5BFF"/>
                </a:solidFill>
                <a:latin typeface="Syncopate"/>
                <a:ea typeface="Syncopate"/>
              </a:rPr>
              <a:t>, SUR UNE SCÈNE DE CLASSE MONDIALE</a:t>
            </a:r>
            <a:endParaRPr lang="en-US" sz="2100" noProof="1"/>
          </a:p>
        </p:txBody>
      </p:sp>
      <p:pic>
        <p:nvPicPr>
          <p:cNvPr id="6" name="Google Shape;190;p9"/>
          <p:cNvPicPr/>
          <p:nvPr/>
        </p:nvPicPr>
        <p:blipFill>
          <a:blip r:embed="rId2"/>
          <a:srcRect l="14115" r="14115"/>
          <a:stretch>
            <a:fillRect/>
          </a:stretch>
        </p:blipFill>
        <p:spPr>
          <a:xfrm>
            <a:off x="609600" y="2006600"/>
            <a:ext cx="5080000" cy="3175000"/>
          </a:xfrm>
          <a:prstGeom prst="rect">
            <a:avLst/>
          </a:prstGeom>
          <a:ln>
            <a:noFill/>
          </a:ln>
        </p:spPr>
      </p:pic>
      <p:sp>
        <p:nvSpPr>
          <p:cNvPr id="7" name="Google Shape;191;p9"/>
          <p:cNvSpPr txBox="1"/>
          <p:nvPr/>
        </p:nvSpPr>
        <p:spPr>
          <a:xfrm>
            <a:off x="609600" y="5283200"/>
            <a:ext cx="508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800" noProof="1" i="0">
                <a:solidFill>
                  <a:srgbClr val="8D97AC"/>
                </a:solidFill>
                <a:latin typeface="Liter"/>
                <a:ea typeface="Liter"/>
              </a:rPr>
              <a:t>STADE PRINCE MOULAY ABDELLAH · RABAT</a:t>
            </a:r>
            <a:endParaRPr lang="en-US" sz="800" noProof="1"/>
          </a:p>
        </p:txBody>
      </p:sp>
      <p:sp>
        <p:nvSpPr>
          <p:cNvPr id="8" name="Google Shape;192;p9"/>
          <p:cNvSpPr txBox="1"/>
          <p:nvPr/>
        </p:nvSpPr>
        <p:spPr>
          <a:xfrm>
            <a:off x="609600" y="5588000"/>
            <a:ext cx="5080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5000"/>
              </a:lnSpc>
            </a:pPr>
            <a:r>
              <a:rPr lang="en-US" sz="1250" noProof="1" i="0">
                <a:solidFill>
                  <a:srgbClr val="C3CADB"/>
                </a:solidFill>
                <a:latin typeface="Liter"/>
                <a:ea typeface="Liter"/>
              </a:rPr>
              <a:t>Chaque élément du spectacle est livré par </a:t>
            </a:r>
            <a:r>
              <a:rPr lang="en-US" sz="1250" noProof="1" b="1" i="0">
                <a:solidFill>
                  <a:srgbClr val="FFFFFF"/>
                </a:solidFill>
                <a:latin typeface="Liter"/>
                <a:ea typeface="Liter"/>
              </a:rPr>
              <a:t>Elite Sports Promotions et le Groupe Marita</a:t>
            </a:r>
            <a:r>
              <a:rPr lang="en-US" sz="1250" noProof="1" i="0">
                <a:solidFill>
                  <a:srgbClr val="C3CADB"/>
                </a:solidFill>
                <a:latin typeface="Liter"/>
                <a:ea typeface="Liter"/>
              </a:rPr>
              <a:t> — le Royaume fournit la scène, nous apportons le monde.</a:t>
            </a:r>
            <a:endParaRPr lang="en-US" sz="1250" noProof="1"/>
          </a:p>
        </p:txBody>
      </p:sp>
      <p:sp>
        <p:nvSpPr>
          <p:cNvPr id="9" name="Google Shape;193;p9"/>
          <p:cNvSpPr/>
          <p:nvPr>
            <p:extLst>
              <p:ext uri="{F5677B7D-0D2A-4D9B-9A5C-6D8D7D0E5A5D}">
                <pptd:line encoding="base64url">eyJ2aWV3Qm94IjpbNDI0LDFdLCJwb2ludHMiOiIwLDAgNDI0LDAiLCJjdXJ2ZSI6InNoYXJwIn0</pptd:line>
              </p:ext>
            </p:extLst>
          </p:nvPr>
        </p:nvSpPr>
        <p:spPr>
          <a:xfrm>
            <a:off x="6197600" y="2133600"/>
            <a:ext cx="5384800" cy="12700"/>
          </a:xfrm>
          <a:custGeom>
            <a:avLst/>
            <a:gdLst/>
            <a:ahLst/>
            <a:cxnLst/>
            <a:rect l="l" t="t" r="r" b="b"/>
            <a:pathLst>
              <a:path w="424" h="1">
                <a:moveTo>
                  <a:pt x="0" y="0"/>
                </a:moveTo>
                <a:lnTo>
                  <a:pt x="424" y="0"/>
                </a:lnTo>
              </a:path>
            </a:pathLst>
          </a:custGeom>
          <a:noFill/>
          <a:ln w="25400">
            <a:solidFill>
              <a:srgbClr val="2E5BFF"/>
            </a:solidFill>
          </a:ln>
        </p:spPr>
      </p:sp>
      <p:sp>
        <p:nvSpPr>
          <p:cNvPr id="10" name="Google Shape;194;p9"/>
          <p:cNvSpPr txBox="1"/>
          <p:nvPr/>
        </p:nvSpPr>
        <p:spPr>
          <a:xfrm>
            <a:off x="6197600" y="2260600"/>
            <a:ext cx="53848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800" noProof="1" i="0">
                <a:solidFill>
                  <a:srgbClr val="FFFFFF"/>
                </a:solidFill>
                <a:latin typeface="Syncopate"/>
                <a:ea typeface="Syncopate"/>
              </a:rPr>
              <a:t>CARTE DE COMBATS MONDIALE</a:t>
            </a:r>
            <a:endParaRPr lang="en-US" sz="1800" noProof="1"/>
          </a:p>
        </p:txBody>
      </p:sp>
      <p:sp>
        <p:nvSpPr>
          <p:cNvPr id="11" name="Google Shape;195;p9"/>
          <p:cNvSpPr txBox="1"/>
          <p:nvPr/>
        </p:nvSpPr>
        <p:spPr>
          <a:xfrm>
            <a:off x="6197600" y="2590800"/>
            <a:ext cx="53848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200" noProof="1" i="0">
                <a:solidFill>
                  <a:srgbClr val="C3CADB"/>
                </a:solidFill>
                <a:latin typeface="Liter"/>
                <a:ea typeface="Liter"/>
              </a:rPr>
              <a:t>Main event de tête d'affiche · deux combats co-principaux · lancement de PRO 3 — six combats 50-50 · carte préliminaire de quatre combats</a:t>
            </a:r>
            <a:endParaRPr lang="en-US" sz="1200" noProof="1"/>
          </a:p>
        </p:txBody>
      </p:sp>
      <p:sp>
        <p:nvSpPr>
          <p:cNvPr id="12" name="Google Shape;196;p9"/>
          <p:cNvSpPr/>
          <p:nvPr>
            <p:extLst>
              <p:ext uri="{F5677B7D-0D2A-4D9B-9A5C-6D8D7D0E5A5D}">
                <pptd:line encoding="base64url">eyJ2aWV3Qm94IjpbNDI0LDFdLCJwb2ludHMiOiIwLDAgNDI0LDAiLCJjdXJ2ZSI6InNoYXJwIn0</pptd:line>
              </p:ext>
            </p:extLst>
          </p:nvPr>
        </p:nvSpPr>
        <p:spPr>
          <a:xfrm>
            <a:off x="6197600" y="3403600"/>
            <a:ext cx="5384800" cy="12700"/>
          </a:xfrm>
          <a:custGeom>
            <a:avLst/>
            <a:gdLst/>
            <a:ahLst/>
            <a:cxnLst/>
            <a:rect l="l" t="t" r="r" b="b"/>
            <a:pathLst>
              <a:path w="424" h="1">
                <a:moveTo>
                  <a:pt x="0" y="0"/>
                </a:moveTo>
                <a:lnTo>
                  <a:pt x="424" y="0"/>
                </a:lnTo>
              </a:path>
            </a:pathLst>
          </a:custGeom>
          <a:noFill/>
          <a:ln w="25400">
            <a:solidFill>
              <a:srgbClr val="6E8EFF"/>
            </a:solidFill>
          </a:ln>
        </p:spPr>
      </p:sp>
      <p:sp>
        <p:nvSpPr>
          <p:cNvPr id="13" name="Google Shape;197;p9"/>
          <p:cNvSpPr txBox="1"/>
          <p:nvPr/>
        </p:nvSpPr>
        <p:spPr>
          <a:xfrm>
            <a:off x="6197600" y="3530600"/>
            <a:ext cx="53848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800" noProof="1" i="0">
                <a:solidFill>
                  <a:srgbClr val="FFFFFF"/>
                </a:solidFill>
                <a:latin typeface="Syncopate"/>
                <a:ea typeface="Syncopate"/>
              </a:rPr>
              <a:t>MUSIQUE</a:t>
            </a:r>
            <a:endParaRPr lang="en-US" sz="1800" noProof="1"/>
          </a:p>
        </p:txBody>
      </p:sp>
      <p:sp>
        <p:nvSpPr>
          <p:cNvPr id="14" name="Google Shape;198;p9"/>
          <p:cNvSpPr txBox="1"/>
          <p:nvPr/>
        </p:nvSpPr>
        <p:spPr>
          <a:xfrm>
            <a:off x="6197600" y="3860800"/>
            <a:ext cx="53848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200" noProof="1" i="0">
                <a:solidFill>
                  <a:srgbClr val="C3CADB"/>
                </a:solidFill>
                <a:latin typeface="Liter"/>
                <a:ea typeface="Liter"/>
              </a:rPr>
              <a:t>Artiste de tête d'affiche Robbie Williams · DJ de renom Charlotte de Witte — un concert de stade complet autour des combats</a:t>
            </a:r>
            <a:endParaRPr lang="en-US" sz="1200" noProof="1"/>
          </a:p>
        </p:txBody>
      </p:sp>
      <p:sp>
        <p:nvSpPr>
          <p:cNvPr id="15" name="Google Shape;199;p9"/>
          <p:cNvSpPr/>
          <p:nvPr>
            <p:extLst>
              <p:ext uri="{F5677B7D-0D2A-4D9B-9A5C-6D8D7D0E5A5D}">
                <pptd:line encoding="base64url">eyJ2aWV3Qm94IjpbNDI0LDFdLCJwb2ludHMiOiIwLDAgNDI0LDAiLCJjdXJ2ZSI6InNoYXJwIn0</pptd:line>
              </p:ext>
            </p:extLst>
          </p:nvPr>
        </p:nvSpPr>
        <p:spPr>
          <a:xfrm>
            <a:off x="6197600" y="4673600"/>
            <a:ext cx="5384800" cy="12700"/>
          </a:xfrm>
          <a:custGeom>
            <a:avLst/>
            <a:gdLst/>
            <a:ahLst/>
            <a:cxnLst/>
            <a:rect l="l" t="t" r="r" b="b"/>
            <a:pathLst>
              <a:path w="424" h="1">
                <a:moveTo>
                  <a:pt x="0" y="0"/>
                </a:moveTo>
                <a:lnTo>
                  <a:pt x="424" y="0"/>
                </a:lnTo>
              </a:path>
            </a:pathLst>
          </a:custGeom>
          <a:noFill/>
          <a:ln w="25400">
            <a:solidFill>
              <a:srgbClr val="FFFFFF"/>
            </a:solidFill>
          </a:ln>
        </p:spPr>
      </p:sp>
      <p:sp>
        <p:nvSpPr>
          <p:cNvPr id="16" name="Google Shape;200;p9"/>
          <p:cNvSpPr txBox="1"/>
          <p:nvPr/>
        </p:nvSpPr>
        <p:spPr>
          <a:xfrm>
            <a:off x="6197600" y="4800600"/>
            <a:ext cx="53848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800" noProof="1" i="0">
                <a:solidFill>
                  <a:srgbClr val="FFFFFF"/>
                </a:solidFill>
                <a:latin typeface="Syncopate"/>
                <a:ea typeface="Syncopate"/>
              </a:rPr>
              <a:t>PRODUCTION &amp; LIVRAISON</a:t>
            </a:r>
            <a:endParaRPr lang="en-US" sz="1800" noProof="1"/>
          </a:p>
        </p:txBody>
      </p:sp>
      <p:sp>
        <p:nvSpPr>
          <p:cNvPr id="17" name="Google Shape;201;p9"/>
          <p:cNvSpPr txBox="1"/>
          <p:nvPr/>
        </p:nvSpPr>
        <p:spPr>
          <a:xfrm>
            <a:off x="6197600" y="5130800"/>
            <a:ext cx="5384800" cy="838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200" noProof="1" i="0">
                <a:solidFill>
                  <a:srgbClr val="C3CADB"/>
                </a:solidFill>
                <a:latin typeface="Liter"/>
                <a:ea typeface="Liter"/>
              </a:rPr>
              <a:t>Gestion et production du spectacle · 200 chambres d'hôtel pendant sept nuits · 200 vols aller-retour · camp de combat de quatre semaines sur site · marketing · officiels, équipes médicales &amp; ring</a:t>
            </a:r>
            <a:endParaRPr lang="en-US" sz="1200" noProof="1"/>
          </a:p>
        </p:txBody>
      </p:sp>
      <p:sp>
        <p:nvSpPr>
          <p:cNvPr id="18" name="Google Shape;202;p9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9" name="Google Shape;203;p9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Liter"/>
                <a:ea typeface="Liter"/>
              </a:rPr>
              <a:t>ELITE SPORTS PROMOTIONS × MARITA GROUP — NIGHT OF CHAMPIONS · RABAT</a:t>
            </a:r>
            <a:endParaRPr lang="en-US" sz="900" noProof="1"/>
          </a:p>
        </p:txBody>
      </p:sp>
      <p:sp>
        <p:nvSpPr>
          <p:cNvPr id="20" name="Google Shape;204;p9"/>
          <p:cNvSpPr txBox="1"/>
          <p:nvPr/>
        </p:nvSpPr>
        <p:spPr>
          <a:xfrm>
            <a:off x="7112000" y="6565900"/>
            <a:ext cx="44704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800" noProof="1" i="0">
                <a:solidFill>
                  <a:srgbClr val="8D97AC"/>
                </a:solidFill>
                <a:latin typeface="Liter"/>
                <a:ea typeface="Liter"/>
              </a:rPr>
              <a:t>DONNÉES FINANCIÈRES DÉTAILLÉES DISPONIBLES POUR LES PARTENAIRES GOUVERNEMENTAUX SUR DEMANDE</a:t>
            </a:r>
            <a:endParaRPr lang="en-US" sz="800" noProof="1"/>
          </a:p>
        </p:txBody>
      </p:sp>
      <p:pic>
        <p:nvPicPr>
          <p:cNvPr id="21" name="Google Shape;205;p9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22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0507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9;p10"/>
          <p:cNvSpPr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Google Shape;210;p10"/>
          <p:cNvSpPr txBox="1"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 marL="0" marR="0">
              <a:lnSpc>
                <a:spcPct val="120000"/>
              </a:lnSpc>
            </a:pPr>
            <a:r>
              <a:rPr lang="en-US" sz="1300" noProof="1" i="0">
                <a:solidFill>
                  <a:srgbClr val="05070E"/>
                </a:solidFill>
                <a:latin typeface="Anton"/>
                <a:ea typeface="Anton"/>
              </a:rPr>
              <a:t>ELITE</a:t>
            </a:r>
            <a:endParaRPr lang="en-US" sz="1300" noProof="1"/>
          </a:p>
        </p:txBody>
      </p:sp>
      <p:sp>
        <p:nvSpPr>
          <p:cNvPr id="4" name="Google Shape;212;p10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Syncopate"/>
                <a:ea typeface="Syncopate"/>
              </a:rPr>
              <a:t>L'OPPORTUNITÉ</a:t>
            </a:r>
            <a:endParaRPr lang="en-US" sz="1100" noProof="1"/>
          </a:p>
        </p:txBody>
      </p:sp>
      <p:sp>
        <p:nvSpPr>
          <p:cNvPr id="5" name="Google Shape;213;p10"/>
          <p:cNvSpPr txBox="1"/>
          <p:nvPr/>
        </p:nvSpPr>
        <p:spPr>
          <a:xfrm>
            <a:off x="609600" y="1193800"/>
            <a:ext cx="10922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3000" noProof="1" i="0">
                <a:solidFill>
                  <a:srgbClr val="FFFFFF"/>
                </a:solidFill>
                <a:latin typeface="Syncopate"/>
                <a:ea typeface="Syncopate"/>
              </a:rPr>
              <a:t>UNE OPPORTUNITÉ FINANCIÈRE </a:t>
            </a:r>
            <a:r>
              <a:rPr lang="en-US" sz="3000" noProof="1" b="1" i="0">
                <a:solidFill>
                  <a:srgbClr val="2E5BFF"/>
                </a:solidFill>
                <a:latin typeface="Syncopate"/>
                <a:ea typeface="Syncopate"/>
              </a:rPr>
              <a:t>IMMENSE</a:t>
            </a:r>
            <a:endParaRPr lang="en-US" sz="3000" noProof="1"/>
          </a:p>
        </p:txBody>
      </p:sp>
      <p:sp>
        <p:nvSpPr>
          <p:cNvPr id="6" name="Google Shape;214;p10"/>
          <p:cNvSpPr txBox="1"/>
          <p:nvPr/>
        </p:nvSpPr>
        <p:spPr>
          <a:xfrm>
            <a:off x="609600" y="1981200"/>
            <a:ext cx="5080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800" noProof="1" i="0">
                <a:solidFill>
                  <a:srgbClr val="FFFFFF"/>
                </a:solidFill>
                <a:latin typeface="Syncopate"/>
                <a:ea typeface="Syncopate"/>
              </a:rPr>
              <a:t>BILLETTERIE — VIA TICKETMASTER</a:t>
            </a:r>
            <a:endParaRPr lang="en-US" sz="1800" noProof="1"/>
          </a:p>
        </p:txBody>
      </p:sp>
      <p:sp>
        <p:nvSpPr>
          <p:cNvPr id="7" name="Google Shape;215;p10"/>
          <p:cNvSpPr txBox="1"/>
          <p:nvPr/>
        </p:nvSpPr>
        <p:spPr>
          <a:xfrm>
            <a:off x="609600" y="2413000"/>
            <a:ext cx="5080000" cy="279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5000"/>
              </a:lnSpc>
            </a:pPr>
            <a:r>
              <a:rPr lang="en-US" sz="1250" noProof="1" i="0">
                <a:solidFill>
                  <a:srgbClr val="C3CADB"/>
                </a:solidFill>
                <a:latin typeface="Liter"/>
                <a:ea typeface="Liter"/>
              </a:rPr>
              <a:t>Une billetterie par catégories à travers le </a:t>
            </a:r>
            <a:r>
              <a:rPr lang="en-US" sz="1250" noProof="1" b="1" i="0">
                <a:solidFill>
                  <a:srgbClr val="FFFFFF"/>
                </a:solidFill>
                <a:latin typeface="Liter"/>
                <a:ea typeface="Liter"/>
              </a:rPr>
              <a:t>stade national de 67 700 places</a:t>
            </a:r>
            <a:r>
              <a:rPr lang="en-US" sz="1250" noProof="1" i="0">
                <a:solidFill>
                  <a:srgbClr val="C3CADB"/>
                </a:solidFill>
                <a:latin typeface="Liter"/>
                <a:ea typeface="Liter"/>
              </a:rPr>
              <a:t> — du grand public accessible au ringside premium — génère une recette de billetterie massive en une nuit.</a:t>
            </a:r>
            <a:endParaRPr lang="en-US" sz="1250" noProof="1"/>
          </a:p>
          <a:p>
            <a:pPr algn="l" marL="0" marR="0">
              <a:lnSpc>
                <a:spcPct val="155000"/>
              </a:lnSpc>
              <a:spcBef>
                <a:spcPts val="1200"/>
              </a:spcBef>
            </a:pPr>
            <a:r>
              <a:rPr lang="en-US" sz="1250" noProof="1" i="0">
                <a:solidFill>
                  <a:srgbClr val="C3CADB"/>
                </a:solidFill>
                <a:latin typeface="Liter"/>
                <a:ea typeface="Liter"/>
              </a:rPr>
              <a:t>La distribution Ticketmaster donne au spectacle une </a:t>
            </a:r>
            <a:r>
              <a:rPr lang="en-US" sz="1250" noProof="1" b="1" i="0">
                <a:solidFill>
                  <a:srgbClr val="FFFFFF"/>
                </a:solidFill>
                <a:latin typeface="Liter"/>
                <a:ea typeface="Liter"/>
              </a:rPr>
              <a:t>portée numérique totale</a:t>
            </a:r>
            <a:r>
              <a:rPr lang="en-US" sz="1250" noProof="1" i="0">
                <a:solidFill>
                  <a:srgbClr val="C3CADB"/>
                </a:solidFill>
                <a:latin typeface="Liter"/>
                <a:ea typeface="Liter"/>
              </a:rPr>
              <a:t> au Maroc et à travers l'Europe, le Golfe et la diaspora marocaine.</a:t>
            </a:r>
            <a:endParaRPr lang="en-US" sz="1250" noProof="1"/>
          </a:p>
          <a:p>
            <a:pPr algn="l" marL="0" marR="0">
              <a:lnSpc>
                <a:spcPct val="155000"/>
              </a:lnSpc>
              <a:spcBef>
                <a:spcPts val="1200"/>
              </a:spcBef>
            </a:pPr>
            <a:r>
              <a:rPr lang="en-US" sz="1250" noProof="1" i="0">
                <a:solidFill>
                  <a:srgbClr val="C3CADB"/>
                </a:solidFill>
                <a:latin typeface="Liter"/>
                <a:ea typeface="Liter"/>
              </a:rPr>
              <a:t>Une salle comble signifie des </a:t>
            </a:r>
            <a:r>
              <a:rPr lang="en-US" sz="1250" noProof="1" b="1" i="0">
                <a:solidFill>
                  <a:srgbClr val="FFFFFF"/>
                </a:solidFill>
                <a:latin typeface="Liter"/>
                <a:ea typeface="Liter"/>
              </a:rPr>
              <a:t>revenus touristiques massifs</a:t>
            </a:r>
            <a:r>
              <a:rPr lang="en-US" sz="1250" noProof="1" i="0">
                <a:solidFill>
                  <a:srgbClr val="C3CADB"/>
                </a:solidFill>
                <a:latin typeface="Liter"/>
                <a:ea typeface="Liter"/>
              </a:rPr>
              <a:t> — hôtels, restaurants et transports bondés dans tout Rabat.</a:t>
            </a:r>
            <a:endParaRPr lang="en-US" sz="1250" noProof="1"/>
          </a:p>
        </p:txBody>
      </p:sp>
      <p:sp>
        <p:nvSpPr>
          <p:cNvPr id="8" name="Google Shape;216;p10"/>
          <p:cNvSpPr/>
          <p:nvPr>
            <p:extLst>
              <p:ext uri="{F5677B7D-0D2A-4D9B-9A5C-6D8D7D0E5A5D}">
                <pptd:line encoding="base64url">eyJ2aWV3Qm94IjpbMSwyOTBdLCJwb2ludHMiOiIwLDAgMCwyOTAiLCJjdXJ2ZSI6InNoYXJwIn0</pptd:line>
              </p:ext>
            </p:extLst>
          </p:nvPr>
        </p:nvSpPr>
        <p:spPr>
          <a:xfrm>
            <a:off x="6096000" y="1981200"/>
            <a:ext cx="12700" cy="3683000"/>
          </a:xfrm>
          <a:custGeom>
            <a:avLst/>
            <a:gdLst/>
            <a:ahLst/>
            <a:cxnLst/>
            <a:rect l="l" t="t" r="r" b="b"/>
            <a:pathLst>
              <a:path w="1" h="290">
                <a:moveTo>
                  <a:pt x="0" y="0"/>
                </a:moveTo>
                <a:lnTo>
                  <a:pt x="0" y="29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9" name="Google Shape;217;p10"/>
          <p:cNvSpPr txBox="1"/>
          <p:nvPr/>
        </p:nvSpPr>
        <p:spPr>
          <a:xfrm>
            <a:off x="6502400" y="1981200"/>
            <a:ext cx="5080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800" noProof="1" i="0">
                <a:solidFill>
                  <a:srgbClr val="FFFFFF"/>
                </a:solidFill>
                <a:latin typeface="Syncopate"/>
                <a:ea typeface="Syncopate"/>
              </a:rPr>
              <a:t>SPONSORING — ENTREPRISES LOCALES</a:t>
            </a:r>
            <a:endParaRPr lang="en-US" sz="1800" noProof="1"/>
          </a:p>
        </p:txBody>
      </p:sp>
      <p:sp>
        <p:nvSpPr>
          <p:cNvPr id="10" name="Google Shape;218;p10"/>
          <p:cNvSpPr txBox="1"/>
          <p:nvPr/>
        </p:nvSpPr>
        <p:spPr>
          <a:xfrm>
            <a:off x="6502400" y="2413000"/>
            <a:ext cx="5080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5000"/>
              </a:lnSpc>
            </a:pPr>
            <a:r>
              <a:rPr lang="en-US" sz="1250" noProof="1" i="0">
                <a:solidFill>
                  <a:srgbClr val="C3CADB"/>
                </a:solidFill>
                <a:latin typeface="Liter"/>
                <a:ea typeface="Liter"/>
              </a:rPr>
              <a:t>Les plus grandes entreprises du Maroc rejoignent la soirée — une </a:t>
            </a:r>
            <a:r>
              <a:rPr lang="en-US" sz="1250" noProof="1" b="1" i="0">
                <a:solidFill>
                  <a:srgbClr val="FFFFFF"/>
                </a:solidFill>
                <a:latin typeface="Liter"/>
                <a:ea typeface="Liter"/>
              </a:rPr>
              <a:t>opportunité lucrative pour les entreprises locales</a:t>
            </a:r>
            <a:r>
              <a:rPr lang="en-US" sz="1250" noProof="1" i="0">
                <a:solidFill>
                  <a:srgbClr val="C3CADB"/>
                </a:solidFill>
                <a:latin typeface="Liter"/>
                <a:ea typeface="Liter"/>
              </a:rPr>
              <a:t> de se présenter devant un stade de 67 700 personnes et une audience télévisée mondiale.</a:t>
            </a:r>
            <a:endParaRPr lang="en-US" sz="1250" noProof="1"/>
          </a:p>
        </p:txBody>
      </p:sp>
      <p:graphicFrame>
        <p:nvGraphicFramePr>
          <p:cNvPr id="11" name="Google Shape;219;p10"/>
          <p:cNvGraphicFramePr>
            <a:graphicFrameLocks noGrp="1"/>
          </p:cNvGraphicFramePr>
          <p:nvPr/>
        </p:nvGraphicFramePr>
        <p:xfrm>
          <a:off x="6502400" y="3302000"/>
          <a:ext cx="5080000" cy="2362200"/>
        </p:xfrm>
        <a:graphic>
          <a:graphicData uri="http://schemas.openxmlformats.org/drawingml/2006/table">
            <a:tbl>
              <a:tblPr/>
              <a:tblGrid>
                <a:gridCol w="2794000"/>
                <a:gridCol w="2286000"/>
              </a:tblGrid>
              <a:tr h="330708">
                <a:tc>
                  <a:txBody>
                    <a:bodyPr wrap="square" rtlCol="0" anchor="ctr"/>
                    <a:lstStyle/>
                    <a:p>
                      <a:pPr algn="l" marL="0"/>
                      <a:r>
                        <a:rPr lang="en-US" sz="1100" noProof="1" b="1">
                          <a:solidFill>
                            <a:srgbClr val="6E8EFF"/>
                          </a:solidFill>
                          <a:latin typeface="Liter"/>
                          <a:ea typeface="Liter"/>
                        </a:rPr>
                        <a:t>PARTENAIRE VISÉ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9050">
                      <a:solidFill>
                        <a:srgbClr val="FFFFFF"/>
                      </a:solidFill>
                    </a:lnT>
                    <a:lnB w="1905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 marL="0"/>
                      <a:r>
                        <a:rPr lang="en-US" sz="1100" noProof="1" b="1">
                          <a:solidFill>
                            <a:srgbClr val="6E8EFF"/>
                          </a:solidFill>
                          <a:latin typeface="Liter"/>
                          <a:ea typeface="Liter"/>
                        </a:rPr>
                        <a:t>SECTEUR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9050">
                      <a:solidFill>
                        <a:srgbClr val="FFFFFF"/>
                      </a:solidFill>
                    </a:lnT>
                    <a:lnB w="1905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06298">
                <a:tc>
                  <a:txBody>
                    <a:bodyPr wrap="square" rtlCol="0" anchor="ctr"/>
                    <a:lstStyle/>
                    <a:p>
                      <a:pPr algn="l" marL="0"/>
                      <a:r>
                        <a:rPr lang="en-US" sz="1250" noProof="1" b="1">
                          <a:solidFill>
                            <a:srgbClr val="FFFFFF"/>
                          </a:solidFill>
                          <a:latin typeface="Liter"/>
                          <a:ea typeface="Liter"/>
                        </a:rPr>
                        <a:t>Marita Group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905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 marL="0"/>
                      <a:r>
                        <a:rPr lang="en-US" sz="1250" noProof="1">
                          <a:solidFill>
                            <a:srgbClr val="C3CADB"/>
                          </a:solidFill>
                          <a:latin typeface="Liter"/>
                          <a:ea typeface="Liter"/>
                        </a:rPr>
                        <a:t>Co-promoteur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905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06298">
                <a:tc>
                  <a:txBody>
                    <a:bodyPr wrap="square" rtlCol="0" anchor="ctr"/>
                    <a:lstStyle/>
                    <a:p>
                      <a:pPr algn="l" marL="0"/>
                      <a:r>
                        <a:rPr lang="en-US" sz="1250" noProof="1" b="1">
                          <a:solidFill>
                            <a:srgbClr val="FFFFFF"/>
                          </a:solidFill>
                          <a:latin typeface="Liter"/>
                          <a:ea typeface="Liter"/>
                        </a:rPr>
                        <a:t>Maroc Telecom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 marL="0"/>
                      <a:r>
                        <a:rPr lang="en-US" sz="1250" noProof="1">
                          <a:solidFill>
                            <a:srgbClr val="C3CADB"/>
                          </a:solidFill>
                          <a:latin typeface="Liter"/>
                          <a:ea typeface="Liter"/>
                        </a:rPr>
                        <a:t>Télécoms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06298">
                <a:tc>
                  <a:txBody>
                    <a:bodyPr wrap="square" rtlCol="0" anchor="ctr"/>
                    <a:lstStyle/>
                    <a:p>
                      <a:pPr algn="l" marL="0"/>
                      <a:r>
                        <a:rPr lang="en-US" sz="1250" noProof="1" b="1">
                          <a:solidFill>
                            <a:srgbClr val="FFFFFF"/>
                          </a:solidFill>
                          <a:latin typeface="Liter"/>
                          <a:ea typeface="Liter"/>
                        </a:rPr>
                        <a:t>Attijariwafa Bank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 marL="0"/>
                      <a:r>
                        <a:rPr lang="en-US" sz="1250" noProof="1">
                          <a:solidFill>
                            <a:srgbClr val="C3CADB"/>
                          </a:solidFill>
                          <a:latin typeface="Liter"/>
                          <a:ea typeface="Liter"/>
                        </a:rPr>
                        <a:t>Banque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06298">
                <a:tc>
                  <a:txBody>
                    <a:bodyPr wrap="square" rtlCol="0" anchor="ctr"/>
                    <a:lstStyle/>
                    <a:p>
                      <a:pPr algn="l" marL="0"/>
                      <a:r>
                        <a:rPr lang="en-US" sz="1250" noProof="1" b="1">
                          <a:solidFill>
                            <a:srgbClr val="FFFFFF"/>
                          </a:solidFill>
                          <a:latin typeface="Liter"/>
                          <a:ea typeface="Liter"/>
                        </a:rPr>
                        <a:t>OCP Group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 marL="0"/>
                      <a:r>
                        <a:rPr lang="en-US" sz="1250" noProof="1">
                          <a:solidFill>
                            <a:srgbClr val="C3CADB"/>
                          </a:solidFill>
                          <a:latin typeface="Liter"/>
                          <a:ea typeface="Liter"/>
                        </a:rPr>
                        <a:t>Industrie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06298">
                <a:tc>
                  <a:txBody>
                    <a:bodyPr wrap="square" rtlCol="0" anchor="ctr"/>
                    <a:lstStyle/>
                    <a:p>
                      <a:pPr algn="l" marL="0"/>
                      <a:r>
                        <a:rPr lang="en-US" sz="1250" noProof="1" b="1">
                          <a:solidFill>
                            <a:srgbClr val="FFFFFF"/>
                          </a:solidFill>
                          <a:latin typeface="Liter"/>
                          <a:ea typeface="Liter"/>
                        </a:rPr>
                        <a:t>Marsa Maroc · Managem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 marL="0"/>
                      <a:r>
                        <a:rPr lang="en-US" sz="1250" noProof="1">
                          <a:solidFill>
                            <a:srgbClr val="C3CADB"/>
                          </a:solidFill>
                          <a:latin typeface="Liter"/>
                          <a:ea typeface="Liter"/>
                        </a:rPr>
                        <a:t>Ports · Mines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" name="Google Shape;220;p10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58674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25400">
            <a:solidFill>
              <a:srgbClr val="2E5BFF"/>
            </a:solidFill>
          </a:ln>
        </p:spPr>
      </p:sp>
      <p:sp>
        <p:nvSpPr>
          <p:cNvPr id="13" name="Google Shape;221;p10"/>
          <p:cNvSpPr txBox="1"/>
          <p:nvPr/>
        </p:nvSpPr>
        <p:spPr>
          <a:xfrm>
            <a:off x="609600" y="5994400"/>
            <a:ext cx="109728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5000"/>
              </a:lnSpc>
            </a:pPr>
            <a:r>
              <a:rPr lang="en-US" sz="1250" noProof="1" i="0">
                <a:solidFill>
                  <a:srgbClr val="FFFFFF"/>
                </a:solidFill>
                <a:latin typeface="Liter"/>
                <a:ea typeface="Liter"/>
              </a:rPr>
              <a:t>Des revenus touristiques massifs. Une plateforme lucrative pour les entreprises locales. </a:t>
            </a:r>
            <a:r>
              <a:rPr lang="en-US" sz="1250" noProof="1" i="0">
                <a:solidFill>
                  <a:srgbClr val="6E8EFF"/>
                </a:solidFill>
                <a:latin typeface="Liter"/>
                <a:ea typeface="Liter"/>
              </a:rPr>
              <a:t>Une ville présentée à des millions de personnes dans le monde.</a:t>
            </a:r>
            <a:endParaRPr lang="en-US" sz="1250" noProof="1"/>
          </a:p>
        </p:txBody>
      </p:sp>
      <p:sp>
        <p:nvSpPr>
          <p:cNvPr id="14" name="Google Shape;225;p10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5" name="Google Shape;226;p10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Liter"/>
                <a:ea typeface="Liter"/>
              </a:rPr>
              <a:t>ELITE SPORTS PROMOTIONS × MARITA GROUP — NIGHT OF CHAMPIONS · RABAT</a:t>
            </a:r>
            <a:endParaRPr lang="en-US" sz="900" noProof="1"/>
          </a:p>
        </p:txBody>
      </p:sp>
      <p:sp>
        <p:nvSpPr>
          <p:cNvPr id="16" name="Google Shape;227;p10"/>
          <p:cNvSpPr txBox="1"/>
          <p:nvPr/>
        </p:nvSpPr>
        <p:spPr>
          <a:xfrm>
            <a:off x="7112000" y="6565900"/>
            <a:ext cx="44704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800" noProof="1" i="0">
                <a:solidFill>
                  <a:srgbClr val="8D97AC"/>
                </a:solidFill>
                <a:latin typeface="Liter"/>
                <a:ea typeface="Liter"/>
              </a:rPr>
              <a:t>DONNÉES FINANCIÈRES DÉTAILLÉES DISPONIBLES POUR LES PARTENAIRES GOUVERNEMENTAUX SUR DEMANDE</a:t>
            </a:r>
            <a:endParaRPr lang="en-US" sz="800" noProof="1"/>
          </a:p>
        </p:txBody>
      </p:sp>
      <p:pic>
        <p:nvPicPr>
          <p:cNvPr id="17" name="Google Shape;228;p10"/>
          <p:cNvPicPr/>
          <p:nvPr/>
        </p:nvPicPr>
        <p:blipFill>
          <a:blip r:embed="rId2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18" name="marita-logo"/>
          <p:cNvPicPr/>
          <p:nvPr/>
        </p:nvPicPr>
        <p:blipFill>
          <a:blip r:embed="rId3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4-kicker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Syncopate"/>
                <a:ea typeface="Syncopate"/>
              </a:rPr>
              <a:t>IMPACT ÉCONOMIQUE</a:t>
            </a:r>
            <a:endParaRPr lang="en-US" sz="1100" noProof="1"/>
          </a:p>
        </p:txBody>
      </p:sp>
      <p:sp>
        <p:nvSpPr>
          <p:cNvPr id="3" name="n4-title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3000" noProof="1" i="0">
                <a:solidFill>
                  <a:srgbClr val="FFFFFF"/>
                </a:solidFill>
                <a:latin typeface="Syncopate"/>
                <a:ea typeface="Syncopate"/>
              </a:rPr>
              <a:t>UN MODÈLE D'IMPACT </a:t>
            </a:r>
            <a:r>
              <a:rPr lang="en-US" sz="3000" noProof="1" i="0">
                <a:solidFill>
                  <a:srgbClr val="2E5BFF"/>
                </a:solidFill>
                <a:latin typeface="Syncopate"/>
                <a:ea typeface="Syncopate"/>
              </a:rPr>
              <a:t>CONÇU POUR L'AUDIT</a:t>
            </a:r>
            <a:endParaRPr lang="en-US" sz="3000" noProof="1"/>
          </a:p>
        </p:txBody>
      </p:sp>
      <p:sp>
        <p:nvSpPr>
          <p:cNvPr id="4" name="n4-div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879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5" name="n4-q1label"/>
          <p:cNvSpPr txBox="1"/>
          <p:nvPr/>
        </p:nvSpPr>
        <p:spPr>
          <a:xfrm>
            <a:off x="609600" y="2260600"/>
            <a:ext cx="5207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700" noProof="1" i="0">
                <a:solidFill>
                  <a:srgbClr val="FFFFFF"/>
                </a:solidFill>
                <a:latin typeface="Syncopate"/>
                <a:ea typeface="Syncopate"/>
              </a:rPr>
              <a:t>DIRECT</a:t>
            </a:r>
            <a:endParaRPr lang="en-US" sz="1700" noProof="1"/>
          </a:p>
        </p:txBody>
      </p:sp>
      <p:sp>
        <p:nvSpPr>
          <p:cNvPr id="6" name="n4-q1line"/>
          <p:cNvSpPr/>
          <p:nvPr>
            <p:extLst>
              <p:ext uri="{F5677B7D-0D2A-4D9B-9A5C-6D8D7D0E5A5D}">
                <pptd:line encoding="base64url">eyJ2aWV3Qm94IjpbNDEwLDJdLCJwb2ludHMiOiIwLDEgNDEwLDEiLCJjdXJ2ZSI6InNoYXJwIn0</pptd:line>
              </p:ext>
            </p:extLst>
          </p:nvPr>
        </p:nvSpPr>
        <p:spPr>
          <a:xfrm>
            <a:off x="609600" y="2590800"/>
            <a:ext cx="5207000" cy="25400"/>
          </a:xfrm>
          <a:custGeom>
            <a:avLst/>
            <a:gdLst/>
            <a:ahLst/>
            <a:cxnLst/>
            <a:rect l="l" t="t" r="r" b="b"/>
            <a:pathLst>
              <a:path w="410" h="2">
                <a:moveTo>
                  <a:pt x="0" y="1"/>
                </a:moveTo>
                <a:lnTo>
                  <a:pt x="410" y="1"/>
                </a:lnTo>
              </a:path>
            </a:pathLst>
          </a:custGeom>
          <a:noFill/>
          <a:ln w="25400">
            <a:solidFill>
              <a:srgbClr val="2E5BFF"/>
            </a:solidFill>
          </a:ln>
        </p:spPr>
      </p:sp>
      <p:sp>
        <p:nvSpPr>
          <p:cNvPr id="7" name="n4-q1body"/>
          <p:cNvSpPr txBox="1"/>
          <p:nvPr/>
        </p:nvSpPr>
        <p:spPr>
          <a:xfrm>
            <a:off x="609600" y="2768600"/>
            <a:ext cx="5207000" cy="127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5000"/>
              </a:lnSpc>
            </a:pPr>
            <a:r>
              <a:rPr lang="en-US" sz="1200" noProof="1">
                <a:solidFill>
                  <a:srgbClr val="C3CADB"/>
                </a:solidFill>
                <a:latin typeface="Liter"/>
                <a:ea typeface="Liter"/>
              </a:rPr>
              <a:t>Dépenses des visiteurs · marchés locaux de l'événement · masse salariale locale · transport et hospitalité.</a:t>
            </a:r>
            <a:endParaRPr lang="en-US" sz="1200" noProof="1"/>
          </a:p>
        </p:txBody>
      </p:sp>
      <p:sp>
        <p:nvSpPr>
          <p:cNvPr id="8" name="n4-q2label"/>
          <p:cNvSpPr txBox="1"/>
          <p:nvPr/>
        </p:nvSpPr>
        <p:spPr>
          <a:xfrm>
            <a:off x="6375400" y="2260600"/>
            <a:ext cx="5207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700" noProof="1" i="0">
                <a:solidFill>
                  <a:srgbClr val="FFFFFF"/>
                </a:solidFill>
                <a:latin typeface="Syncopate"/>
                <a:ea typeface="Syncopate"/>
              </a:rPr>
              <a:t>INDIRECT</a:t>
            </a:r>
            <a:endParaRPr lang="en-US" sz="1700" noProof="1"/>
          </a:p>
        </p:txBody>
      </p:sp>
      <p:sp>
        <p:nvSpPr>
          <p:cNvPr id="9" name="n4-q2line"/>
          <p:cNvSpPr/>
          <p:nvPr>
            <p:extLst>
              <p:ext uri="{F5677B7D-0D2A-4D9B-9A5C-6D8D7D0E5A5D}">
                <pptd:line encoding="base64url">eyJ2aWV3Qm94IjpbNDEwLDJdLCJwb2ludHMiOiIwLDEgNDEwLDEiLCJjdXJ2ZSI6InNoYXJwIn0</pptd:line>
              </p:ext>
            </p:extLst>
          </p:nvPr>
        </p:nvSpPr>
        <p:spPr>
          <a:xfrm>
            <a:off x="6375400" y="2590800"/>
            <a:ext cx="5207000" cy="25400"/>
          </a:xfrm>
          <a:custGeom>
            <a:avLst/>
            <a:gdLst/>
            <a:ahLst/>
            <a:cxnLst/>
            <a:rect l="l" t="t" r="r" b="b"/>
            <a:pathLst>
              <a:path w="410" h="2">
                <a:moveTo>
                  <a:pt x="0" y="1"/>
                </a:moveTo>
                <a:lnTo>
                  <a:pt x="410" y="1"/>
                </a:lnTo>
              </a:path>
            </a:pathLst>
          </a:custGeom>
          <a:noFill/>
          <a:ln w="25400">
            <a:solidFill>
              <a:srgbClr val="2E5BFF"/>
            </a:solidFill>
          </a:ln>
        </p:spPr>
      </p:sp>
      <p:sp>
        <p:nvSpPr>
          <p:cNvPr id="10" name="n4-q2body"/>
          <p:cNvSpPr txBox="1"/>
          <p:nvPr/>
        </p:nvSpPr>
        <p:spPr>
          <a:xfrm>
            <a:off x="6375400" y="2768600"/>
            <a:ext cx="5207000" cy="127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5000"/>
              </a:lnSpc>
            </a:pPr>
            <a:r>
              <a:rPr lang="en-US" sz="1200" noProof="1">
                <a:solidFill>
                  <a:srgbClr val="C3CADB"/>
                </a:solidFill>
                <a:latin typeface="Liter"/>
                <a:ea typeface="Liter"/>
              </a:rPr>
              <a:t>Achats des fournisseurs · sous-traitance · intrants des entreprises locales tout au long de la chaîne de livraison.</a:t>
            </a:r>
            <a:endParaRPr lang="en-US" sz="1200" noProof="1"/>
          </a:p>
        </p:txBody>
      </p:sp>
      <p:sp>
        <p:nvSpPr>
          <p:cNvPr id="11" name="n4-q3label"/>
          <p:cNvSpPr txBox="1"/>
          <p:nvPr/>
        </p:nvSpPr>
        <p:spPr>
          <a:xfrm>
            <a:off x="609600" y="4191000"/>
            <a:ext cx="5207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700" noProof="1" i="0">
                <a:solidFill>
                  <a:srgbClr val="FFFFFF"/>
                </a:solidFill>
                <a:latin typeface="Syncopate"/>
                <a:ea typeface="Syncopate"/>
              </a:rPr>
              <a:t>INDUIT</a:t>
            </a:r>
            <a:endParaRPr lang="en-US" sz="1700" noProof="1"/>
          </a:p>
        </p:txBody>
      </p:sp>
      <p:sp>
        <p:nvSpPr>
          <p:cNvPr id="12" name="n4-q3line"/>
          <p:cNvSpPr/>
          <p:nvPr>
            <p:extLst>
              <p:ext uri="{F5677B7D-0D2A-4D9B-9A5C-6D8D7D0E5A5D}">
                <pptd:line encoding="base64url">eyJ2aWV3Qm94IjpbNDEwLDJdLCJwb2ludHMiOiIwLDEgNDEwLDEiLCJjdXJ2ZSI6InNoYXJwIn0</pptd:line>
              </p:ext>
            </p:extLst>
          </p:nvPr>
        </p:nvSpPr>
        <p:spPr>
          <a:xfrm>
            <a:off x="609600" y="4521200"/>
            <a:ext cx="5207000" cy="25400"/>
          </a:xfrm>
          <a:custGeom>
            <a:avLst/>
            <a:gdLst/>
            <a:ahLst/>
            <a:cxnLst/>
            <a:rect l="l" t="t" r="r" b="b"/>
            <a:pathLst>
              <a:path w="410" h="2">
                <a:moveTo>
                  <a:pt x="0" y="1"/>
                </a:moveTo>
                <a:lnTo>
                  <a:pt x="410" y="1"/>
                </a:lnTo>
              </a:path>
            </a:pathLst>
          </a:custGeom>
          <a:noFill/>
          <a:ln w="25400">
            <a:solidFill>
              <a:srgbClr val="2E5BFF"/>
            </a:solidFill>
          </a:ln>
        </p:spPr>
      </p:sp>
      <p:sp>
        <p:nvSpPr>
          <p:cNvPr id="13" name="n4-q3body"/>
          <p:cNvSpPr txBox="1"/>
          <p:nvPr/>
        </p:nvSpPr>
        <p:spPr>
          <a:xfrm>
            <a:off x="609600" y="4699000"/>
            <a:ext cx="5207000" cy="127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5000"/>
              </a:lnSpc>
            </a:pPr>
            <a:r>
              <a:rPr lang="en-US" sz="1200" noProof="1">
                <a:solidFill>
                  <a:srgbClr val="C3CADB"/>
                </a:solidFill>
                <a:latin typeface="Liter"/>
                <a:ea typeface="Liter"/>
              </a:rPr>
              <a:t>Redépense des ménages issue des salaires et des revenus des fournisseurs générés par l'événement.</a:t>
            </a:r>
            <a:endParaRPr lang="en-US" sz="1200" noProof="1"/>
          </a:p>
        </p:txBody>
      </p:sp>
      <p:sp>
        <p:nvSpPr>
          <p:cNvPr id="14" name="n4-q4label"/>
          <p:cNvSpPr txBox="1"/>
          <p:nvPr/>
        </p:nvSpPr>
        <p:spPr>
          <a:xfrm>
            <a:off x="6375400" y="4191000"/>
            <a:ext cx="5207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700" noProof="1" i="0">
                <a:solidFill>
                  <a:srgbClr val="FFFFFF"/>
                </a:solidFill>
                <a:latin typeface="Syncopate"/>
                <a:ea typeface="Syncopate"/>
              </a:rPr>
              <a:t>VALEUR MÉDIATIQUE</a:t>
            </a:r>
            <a:endParaRPr lang="en-US" sz="1700" noProof="1"/>
          </a:p>
        </p:txBody>
      </p:sp>
      <p:sp>
        <p:nvSpPr>
          <p:cNvPr id="15" name="n4-q4line"/>
          <p:cNvSpPr/>
          <p:nvPr>
            <p:extLst>
              <p:ext uri="{F5677B7D-0D2A-4D9B-9A5C-6D8D7D0E5A5D}">
                <pptd:line encoding="base64url">eyJ2aWV3Qm94IjpbNDEwLDJdLCJwb2ludHMiOiIwLDEgNDEwLDEiLCJjdXJ2ZSI6InNoYXJwIn0</pptd:line>
              </p:ext>
            </p:extLst>
          </p:nvPr>
        </p:nvSpPr>
        <p:spPr>
          <a:xfrm>
            <a:off x="6375400" y="4521200"/>
            <a:ext cx="5207000" cy="25400"/>
          </a:xfrm>
          <a:custGeom>
            <a:avLst/>
            <a:gdLst/>
            <a:ahLst/>
            <a:cxnLst/>
            <a:rect l="l" t="t" r="r" b="b"/>
            <a:pathLst>
              <a:path w="410" h="2">
                <a:moveTo>
                  <a:pt x="0" y="1"/>
                </a:moveTo>
                <a:lnTo>
                  <a:pt x="410" y="1"/>
                </a:lnTo>
              </a:path>
            </a:pathLst>
          </a:custGeom>
          <a:noFill/>
          <a:ln w="25400">
            <a:solidFill>
              <a:srgbClr val="6E8EFF"/>
            </a:solidFill>
          </a:ln>
        </p:spPr>
      </p:sp>
      <p:sp>
        <p:nvSpPr>
          <p:cNvPr id="16" name="n4-q4body"/>
          <p:cNvSpPr txBox="1"/>
          <p:nvPr/>
        </p:nvSpPr>
        <p:spPr>
          <a:xfrm>
            <a:off x="6375400" y="4699000"/>
            <a:ext cx="5207000" cy="127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5000"/>
              </a:lnSpc>
            </a:pPr>
            <a:r>
              <a:rPr lang="en-US" sz="1200" noProof="1">
                <a:solidFill>
                  <a:srgbClr val="C3CADB"/>
                </a:solidFill>
                <a:latin typeface="Liter"/>
                <a:ea typeface="Liter"/>
              </a:rPr>
              <a:t>Visibilité de la destination · intégrations de marques · médias acquis — rapportés séparément.</a:t>
            </a:r>
            <a:endParaRPr lang="en-US" sz="1200" noProof="1"/>
          </a:p>
        </p:txBody>
      </p:sp>
      <p:sp>
        <p:nvSpPr>
          <p:cNvPr id="17" name="n4-note"/>
          <p:cNvSpPr txBox="1"/>
          <p:nvPr/>
        </p:nvSpPr>
        <p:spPr>
          <a:xfrm>
            <a:off x="609600" y="6070600"/>
            <a:ext cx="109728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800" noProof="1" i="0">
                <a:solidFill>
                  <a:srgbClr val="8D97AC"/>
                </a:solidFill>
                <a:latin typeface="Liter"/>
                <a:ea typeface="Liter"/>
              </a:rPr>
              <a:t>LA VALEUR MÉDIATIQUE EST RAPPORTÉE SÉPARÉMENT DE L'IMPACT ÉCONOMIQUE DE TYPE PIB — AUCUN DOUBLE COMPTAGE.</a:t>
            </a:r>
            <a:endParaRPr lang="en-US" sz="800" noProof="1"/>
          </a:p>
        </p:txBody>
      </p:sp>
      <p:sp>
        <p:nvSpPr>
          <p:cNvPr id="18" name="n4-footline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9" name="n4-footer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Liter"/>
                <a:ea typeface="Liter"/>
              </a:rPr>
              <a:t>ELITE SPORTS PROMOTIONS × MARITA GROUP — NIGHT OF CHAMPIONS · RABAT</a:t>
            </a:r>
            <a:endParaRPr lang="en-US" sz="900" noProof="1"/>
          </a:p>
        </p:txBody>
      </p:sp>
      <p:pic>
        <p:nvPicPr>
          <p:cNvPr id="20" name="n4-logo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21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5-kicker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Syncopate"/>
                <a:ea typeface="Syncopate"/>
              </a:rPr>
              <a:t>MESURE &amp; RESPONSABILITÉ</a:t>
            </a:r>
            <a:endParaRPr lang="en-US" sz="1100" noProof="1"/>
          </a:p>
        </p:txBody>
      </p:sp>
      <p:sp>
        <p:nvSpPr>
          <p:cNvPr id="3" name="n5-title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3000" noProof="1" i="0">
                <a:solidFill>
                  <a:srgbClr val="FFFFFF"/>
                </a:solidFill>
                <a:latin typeface="Syncopate"/>
                <a:ea typeface="Syncopate"/>
              </a:rPr>
              <a:t>CHAQUE RÉSULTAT, </a:t>
            </a:r>
            <a:r>
              <a:rPr lang="en-US" sz="3000" noProof="1" i="0">
                <a:solidFill>
                  <a:srgbClr val="2E5BFF"/>
                </a:solidFill>
                <a:latin typeface="Syncopate"/>
                <a:ea typeface="Syncopate"/>
              </a:rPr>
              <a:t>MESURÉ</a:t>
            </a:r>
            <a:endParaRPr lang="en-US" sz="3000" noProof="1"/>
          </a:p>
        </p:txBody>
      </p:sp>
      <p:sp>
        <p:nvSpPr>
          <p:cNvPr id="4" name="n5-div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879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5" name="n5-intro"/>
          <p:cNvSpPr txBox="1"/>
          <p:nvPr/>
        </p:nvSpPr>
        <p:spPr>
          <a:xfrm>
            <a:off x="609600" y="2057400"/>
            <a:ext cx="109728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250" noProof="1">
                <a:solidFill>
                  <a:srgbClr val="C3CADB"/>
                </a:solidFill>
                <a:latin typeface="Liter"/>
                <a:ea typeface="Liter"/>
              </a:rPr>
              <a:t>Chaque élément de soutien public correspond à un résultat mesurable, une méthode convenue et une date de rapport.</a:t>
            </a:r>
            <a:endParaRPr lang="en-US" sz="1250" noProof="1"/>
          </a:p>
        </p:txBody>
      </p:sp>
      <p:graphicFrame>
        <p:nvGraphicFramePr>
          <p:cNvPr id="6" name="n5-table"/>
          <p:cNvGraphicFramePr>
            <a:graphicFrameLocks noGrp="1"/>
          </p:cNvGraphicFramePr>
          <p:nvPr/>
        </p:nvGraphicFramePr>
        <p:xfrm>
          <a:off x="609600" y="2641600"/>
          <a:ext cx="10972800" cy="3403600"/>
        </p:xfrm>
        <a:graphic>
          <a:graphicData uri="http://schemas.openxmlformats.org/drawingml/2006/table">
            <a:tbl>
              <a:tblPr/>
              <a:tblGrid>
                <a:gridCol w="3730752"/>
                <a:gridCol w="4608576"/>
                <a:gridCol w="2633472"/>
              </a:tblGrid>
              <a:tr h="442468"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00" noProof="1" b="1">
                          <a:solidFill>
                            <a:srgbClr val="6E8EFF"/>
                          </a:solidFill>
                          <a:latin typeface="Liter"/>
                          <a:ea typeface="Liter"/>
                        </a:rPr>
                        <a:t>INDICATEUR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1905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00" noProof="1" b="1">
                          <a:solidFill>
                            <a:srgbClr val="6E8EFF"/>
                          </a:solidFill>
                          <a:latin typeface="Liter"/>
                          <a:ea typeface="Liter"/>
                        </a:rPr>
                        <a:t>MÉTHODE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1905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00" noProof="1" b="1">
                          <a:solidFill>
                            <a:srgbClr val="6E8EFF"/>
                          </a:solidFill>
                          <a:latin typeface="Liter"/>
                          <a:ea typeface="Liter"/>
                        </a:rPr>
                        <a:t>ÉCHÉANCE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1905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23067"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50" noProof="1">
                          <a:solidFill>
                            <a:srgbClr val="C3CADB"/>
                          </a:solidFill>
                          <a:latin typeface="Liter"/>
                          <a:ea typeface="Liter"/>
                        </a:rPr>
                        <a:t>Visiteurs internationaux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Code postal/pays du billet + enquête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Après l'événement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23067"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50" noProof="1">
                          <a:solidFill>
                            <a:srgbClr val="C3CADB"/>
                          </a:solidFill>
                          <a:latin typeface="Liter"/>
                          <a:ea typeface="Liter"/>
                        </a:rPr>
                        <a:t>Nuitées de visiteurs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Données hôtelières/forfaits + enquête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Après l'événement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23067"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50" noProof="1">
                          <a:solidFill>
                            <a:srgbClr val="C3CADB"/>
                          </a:solidFill>
                          <a:latin typeface="Liter"/>
                          <a:ea typeface="Liter"/>
                        </a:rPr>
                        <a:t>Marchés locaux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Registre des fournisseurs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30 jours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23067"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50" noProof="1">
                          <a:solidFill>
                            <a:srgbClr val="C3CADB"/>
                          </a:solidFill>
                          <a:latin typeface="Liter"/>
                          <a:ea typeface="Liter"/>
                        </a:rPr>
                        <a:t>Emplois/rôles locaux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Paie &amp; registres des contractants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30 jours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23067"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50" noProof="1">
                          <a:solidFill>
                            <a:srgbClr val="C3CADB"/>
                          </a:solidFill>
                          <a:latin typeface="Liter"/>
                          <a:ea typeface="Liter"/>
                        </a:rPr>
                        <a:t>Portée de diffusion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Rapports des diffuseurs/plateformes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30–60 jours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23067"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50" noProof="1">
                          <a:solidFill>
                            <a:srgbClr val="C3CADB"/>
                          </a:solidFill>
                          <a:latin typeface="Liter"/>
                          <a:ea typeface="Liter"/>
                        </a:rPr>
                        <a:t>Portée numérique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Analytique des plateformes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7–30 jours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23067"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50" noProof="1">
                          <a:solidFill>
                            <a:srgbClr val="C3CADB"/>
                          </a:solidFill>
                          <a:latin typeface="Liter"/>
                          <a:ea typeface="Liter"/>
                        </a:rPr>
                        <a:t>Recettes fiscales / redevances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Données des autorités compétentes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Après l'événement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n5-footline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8" name="n5-footer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Liter"/>
                <a:ea typeface="Liter"/>
              </a:rPr>
              <a:t>ELITE SPORTS PROMOTIONS × MARITA GROUP — NIGHT OF CHAMPIONS · RABAT</a:t>
            </a:r>
            <a:endParaRPr lang="en-US" sz="900" noProof="1"/>
          </a:p>
        </p:txBody>
      </p:sp>
      <p:pic>
        <p:nvPicPr>
          <p:cNvPr id="9" name="n5-logo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10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6-kicker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Syncopate"/>
                <a:ea typeface="Syncopate"/>
              </a:rPr>
              <a:t>EMPLOI &amp; MARCHÉS</a:t>
            </a:r>
            <a:endParaRPr lang="en-US" sz="1100" noProof="1"/>
          </a:p>
        </p:txBody>
      </p:sp>
      <p:sp>
        <p:nvSpPr>
          <p:cNvPr id="3" name="n6-title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3000" noProof="1" i="0">
                <a:solidFill>
                  <a:srgbClr val="FFFFFF"/>
                </a:solidFill>
                <a:latin typeface="Syncopate"/>
                <a:ea typeface="Syncopate"/>
              </a:rPr>
              <a:t>GARDER LES DÉPENSES DE L'ÉVÉNEMENT </a:t>
            </a:r>
            <a:r>
              <a:rPr lang="en-US" sz="3000" noProof="1" i="0">
                <a:solidFill>
                  <a:srgbClr val="2E5BFF"/>
                </a:solidFill>
                <a:latin typeface="Syncopate"/>
                <a:ea typeface="Syncopate"/>
              </a:rPr>
              <a:t>AU MAROC</a:t>
            </a:r>
            <a:endParaRPr lang="en-US" sz="3000" noProof="1"/>
          </a:p>
        </p:txBody>
      </p:sp>
      <p:sp>
        <p:nvSpPr>
          <p:cNvPr id="4" name="n6-div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879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5" name="n6-r1c1num"/>
          <p:cNvSpPr txBox="1"/>
          <p:nvPr/>
        </p:nvSpPr>
        <p:spPr>
          <a:xfrm>
            <a:off x="609600" y="2286000"/>
            <a:ext cx="5080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600" noProof="1">
                <a:solidFill>
                  <a:srgbClr val="2E5BFF"/>
                </a:solidFill>
                <a:latin typeface="Syncopate"/>
                <a:ea typeface="Syncopate"/>
              </a:rPr>
              <a:t>01</a:t>
            </a:r>
            <a:endParaRPr lang="en-US" sz="1600" noProof="1"/>
          </a:p>
        </p:txBody>
      </p:sp>
      <p:sp>
        <p:nvSpPr>
          <p:cNvPr id="6" name="n6-r1c1label"/>
          <p:cNvSpPr txBox="1"/>
          <p:nvPr/>
        </p:nvSpPr>
        <p:spPr>
          <a:xfrm>
            <a:off x="1219200" y="2311400"/>
            <a:ext cx="2794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300" noProof="1">
                <a:solidFill>
                  <a:srgbClr val="FFFFFF"/>
                </a:solidFill>
                <a:latin typeface="Syncopate"/>
                <a:ea typeface="Syncopate"/>
              </a:rPr>
              <a:t>PRODUCTION</a:t>
            </a:r>
            <a:endParaRPr lang="en-US" sz="1300" noProof="1"/>
          </a:p>
        </p:txBody>
      </p:sp>
      <p:sp>
        <p:nvSpPr>
          <p:cNvPr id="7" name="n6-r1c1body"/>
          <p:cNvSpPr txBox="1"/>
          <p:nvPr/>
        </p:nvSpPr>
        <p:spPr>
          <a:xfrm>
            <a:off x="1219200" y="2616200"/>
            <a:ext cx="28194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100" noProof="1">
                <a:solidFill>
                  <a:srgbClr val="8D97AC"/>
                </a:solidFill>
                <a:latin typeface="Liter"/>
                <a:ea typeface="Liter"/>
              </a:rPr>
              <a:t>Scénographie · éclairage · son · captation</a:t>
            </a:r>
            <a:endParaRPr lang="en-US" sz="1100" noProof="1"/>
          </a:p>
        </p:txBody>
      </p:sp>
      <p:sp>
        <p:nvSpPr>
          <p:cNvPr id="8" name="n6-r1c2num"/>
          <p:cNvSpPr txBox="1"/>
          <p:nvPr/>
        </p:nvSpPr>
        <p:spPr>
          <a:xfrm>
            <a:off x="4394200" y="2286000"/>
            <a:ext cx="5080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600" noProof="1">
                <a:solidFill>
                  <a:srgbClr val="2E5BFF"/>
                </a:solidFill>
                <a:latin typeface="Syncopate"/>
                <a:ea typeface="Syncopate"/>
              </a:rPr>
              <a:t>02</a:t>
            </a:r>
            <a:endParaRPr lang="en-US" sz="1600" noProof="1"/>
          </a:p>
        </p:txBody>
      </p:sp>
      <p:sp>
        <p:nvSpPr>
          <p:cNvPr id="9" name="n6-r1c2label"/>
          <p:cNvSpPr txBox="1"/>
          <p:nvPr/>
        </p:nvSpPr>
        <p:spPr>
          <a:xfrm>
            <a:off x="5003800" y="2311400"/>
            <a:ext cx="2794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300" noProof="1">
                <a:solidFill>
                  <a:srgbClr val="FFFFFF"/>
                </a:solidFill>
                <a:latin typeface="Syncopate"/>
                <a:ea typeface="Syncopate"/>
              </a:rPr>
              <a:t>HOSPITALITÉ</a:t>
            </a:r>
            <a:endParaRPr lang="en-US" sz="1300" noProof="1"/>
          </a:p>
        </p:txBody>
      </p:sp>
      <p:sp>
        <p:nvSpPr>
          <p:cNvPr id="10" name="n6-r1c2body"/>
          <p:cNvSpPr txBox="1"/>
          <p:nvPr/>
        </p:nvSpPr>
        <p:spPr>
          <a:xfrm>
            <a:off x="5003800" y="2616200"/>
            <a:ext cx="28194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100" noProof="1">
                <a:solidFill>
                  <a:srgbClr val="8D97AC"/>
                </a:solidFill>
                <a:latin typeface="Liter"/>
                <a:ea typeface="Liter"/>
              </a:rPr>
              <a:t>Hôtels · restauration · services du site</a:t>
            </a:r>
            <a:endParaRPr lang="en-US" sz="1100" noProof="1"/>
          </a:p>
        </p:txBody>
      </p:sp>
      <p:sp>
        <p:nvSpPr>
          <p:cNvPr id="11" name="n6-r1c3num"/>
          <p:cNvSpPr txBox="1"/>
          <p:nvPr/>
        </p:nvSpPr>
        <p:spPr>
          <a:xfrm>
            <a:off x="8178800" y="2286000"/>
            <a:ext cx="5080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600" noProof="1">
                <a:solidFill>
                  <a:srgbClr val="2E5BFF"/>
                </a:solidFill>
                <a:latin typeface="Syncopate"/>
                <a:ea typeface="Syncopate"/>
              </a:rPr>
              <a:t>03</a:t>
            </a:r>
            <a:endParaRPr lang="en-US" sz="1600" noProof="1"/>
          </a:p>
        </p:txBody>
      </p:sp>
      <p:sp>
        <p:nvSpPr>
          <p:cNvPr id="12" name="n6-r1c3label"/>
          <p:cNvSpPr txBox="1"/>
          <p:nvPr/>
        </p:nvSpPr>
        <p:spPr>
          <a:xfrm>
            <a:off x="8788400" y="2311400"/>
            <a:ext cx="2794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300" noProof="1">
                <a:solidFill>
                  <a:srgbClr val="FFFFFF"/>
                </a:solidFill>
                <a:latin typeface="Syncopate"/>
                <a:ea typeface="Syncopate"/>
              </a:rPr>
              <a:t>MOBILITÉ</a:t>
            </a:r>
            <a:endParaRPr lang="en-US" sz="1300" noProof="1"/>
          </a:p>
        </p:txBody>
      </p:sp>
      <p:sp>
        <p:nvSpPr>
          <p:cNvPr id="13" name="n6-r1c3body"/>
          <p:cNvSpPr txBox="1"/>
          <p:nvPr/>
        </p:nvSpPr>
        <p:spPr>
          <a:xfrm>
            <a:off x="8788400" y="2616200"/>
            <a:ext cx="28194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100" noProof="1">
                <a:solidFill>
                  <a:srgbClr val="8D97AC"/>
                </a:solidFill>
                <a:latin typeface="Liter"/>
                <a:ea typeface="Liter"/>
              </a:rPr>
              <a:t>Transferts · chauffeurs · fret · logistique locale</a:t>
            </a:r>
            <a:endParaRPr lang="en-US" sz="1100" noProof="1"/>
          </a:p>
        </p:txBody>
      </p:sp>
      <p:sp>
        <p:nvSpPr>
          <p:cNvPr id="14" name="n6-r2c1num"/>
          <p:cNvSpPr txBox="1"/>
          <p:nvPr/>
        </p:nvSpPr>
        <p:spPr>
          <a:xfrm>
            <a:off x="609600" y="3810000"/>
            <a:ext cx="5080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600" noProof="1">
                <a:solidFill>
                  <a:srgbClr val="2E5BFF"/>
                </a:solidFill>
                <a:latin typeface="Syncopate"/>
                <a:ea typeface="Syncopate"/>
              </a:rPr>
              <a:t>04</a:t>
            </a:r>
            <a:endParaRPr lang="en-US" sz="1600" noProof="1"/>
          </a:p>
        </p:txBody>
      </p:sp>
      <p:sp>
        <p:nvSpPr>
          <p:cNvPr id="15" name="n6-r2c1label"/>
          <p:cNvSpPr txBox="1"/>
          <p:nvPr/>
        </p:nvSpPr>
        <p:spPr>
          <a:xfrm>
            <a:off x="1219200" y="3835400"/>
            <a:ext cx="2794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300" noProof="1">
                <a:solidFill>
                  <a:srgbClr val="FFFFFF"/>
                </a:solidFill>
                <a:latin typeface="Syncopate"/>
                <a:ea typeface="Syncopate"/>
              </a:rPr>
              <a:t>SÉCURITÉ</a:t>
            </a:r>
            <a:endParaRPr lang="en-US" sz="1300" noProof="1"/>
          </a:p>
        </p:txBody>
      </p:sp>
      <p:sp>
        <p:nvSpPr>
          <p:cNvPr id="16" name="n6-r2c1body"/>
          <p:cNvSpPr txBox="1"/>
          <p:nvPr/>
        </p:nvSpPr>
        <p:spPr>
          <a:xfrm>
            <a:off x="1219200" y="4140200"/>
            <a:ext cx="28194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100" noProof="1">
                <a:solidFill>
                  <a:srgbClr val="8D97AC"/>
                </a:solidFill>
                <a:latin typeface="Liter"/>
                <a:ea typeface="Liter"/>
              </a:rPr>
              <a:t>Stewards · circulation · coordination de l'ordre public</a:t>
            </a:r>
            <a:endParaRPr lang="en-US" sz="1100" noProof="1"/>
          </a:p>
        </p:txBody>
      </p:sp>
      <p:sp>
        <p:nvSpPr>
          <p:cNvPr id="17" name="n6-r2c2num"/>
          <p:cNvSpPr txBox="1"/>
          <p:nvPr/>
        </p:nvSpPr>
        <p:spPr>
          <a:xfrm>
            <a:off x="4394200" y="3810000"/>
            <a:ext cx="5080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600" noProof="1">
                <a:solidFill>
                  <a:srgbClr val="2E5BFF"/>
                </a:solidFill>
                <a:latin typeface="Syncopate"/>
                <a:ea typeface="Syncopate"/>
              </a:rPr>
              <a:t>05</a:t>
            </a:r>
            <a:endParaRPr lang="en-US" sz="1600" noProof="1"/>
          </a:p>
        </p:txBody>
      </p:sp>
      <p:sp>
        <p:nvSpPr>
          <p:cNvPr id="18" name="n6-r2c2label"/>
          <p:cNvSpPr txBox="1"/>
          <p:nvPr/>
        </p:nvSpPr>
        <p:spPr>
          <a:xfrm>
            <a:off x="5003800" y="3835400"/>
            <a:ext cx="2794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300" noProof="1">
                <a:solidFill>
                  <a:srgbClr val="FFFFFF"/>
                </a:solidFill>
                <a:latin typeface="Syncopate"/>
                <a:ea typeface="Syncopate"/>
              </a:rPr>
              <a:t>MARKETING</a:t>
            </a:r>
            <a:endParaRPr lang="en-US" sz="1300" noProof="1"/>
          </a:p>
        </p:txBody>
      </p:sp>
      <p:sp>
        <p:nvSpPr>
          <p:cNvPr id="19" name="n6-r2c2body"/>
          <p:cNvSpPr txBox="1"/>
          <p:nvPr/>
        </p:nvSpPr>
        <p:spPr>
          <a:xfrm>
            <a:off x="5003800" y="4140200"/>
            <a:ext cx="28194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100" noProof="1">
                <a:solidFill>
                  <a:srgbClr val="8D97AC"/>
                </a:solidFill>
                <a:latin typeface="Liter"/>
                <a:ea typeface="Liter"/>
              </a:rPr>
              <a:t>Création · achat média · RP · créateurs</a:t>
            </a:r>
            <a:endParaRPr lang="en-US" sz="1100" noProof="1"/>
          </a:p>
        </p:txBody>
      </p:sp>
      <p:sp>
        <p:nvSpPr>
          <p:cNvPr id="20" name="n6-r2c3num"/>
          <p:cNvSpPr txBox="1"/>
          <p:nvPr/>
        </p:nvSpPr>
        <p:spPr>
          <a:xfrm>
            <a:off x="8178800" y="3810000"/>
            <a:ext cx="5080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600" noProof="1">
                <a:solidFill>
                  <a:srgbClr val="2E5BFF"/>
                </a:solidFill>
                <a:latin typeface="Syncopate"/>
                <a:ea typeface="Syncopate"/>
              </a:rPr>
              <a:t>06</a:t>
            </a:r>
            <a:endParaRPr lang="en-US" sz="1600" noProof="1"/>
          </a:p>
        </p:txBody>
      </p:sp>
      <p:sp>
        <p:nvSpPr>
          <p:cNvPr id="21" name="n6-r2c3label"/>
          <p:cNvSpPr txBox="1"/>
          <p:nvPr/>
        </p:nvSpPr>
        <p:spPr>
          <a:xfrm>
            <a:off x="8788400" y="3835400"/>
            <a:ext cx="2794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300" noProof="1">
                <a:solidFill>
                  <a:srgbClr val="FFFFFF"/>
                </a:solidFill>
                <a:latin typeface="Syncopate"/>
                <a:ea typeface="Syncopate"/>
              </a:rPr>
              <a:t>MAIN-D'ŒUVRE</a:t>
            </a:r>
            <a:endParaRPr lang="en-US" sz="1300" noProof="1"/>
          </a:p>
        </p:txBody>
      </p:sp>
      <p:sp>
        <p:nvSpPr>
          <p:cNvPr id="22" name="n6-r2c3body"/>
          <p:cNvSpPr txBox="1"/>
          <p:nvPr/>
        </p:nvSpPr>
        <p:spPr>
          <a:xfrm>
            <a:off x="8788400" y="4140200"/>
            <a:ext cx="28194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100" noProof="1">
                <a:solidFill>
                  <a:srgbClr val="8D97AC"/>
                </a:solidFill>
                <a:latin typeface="Liter"/>
                <a:ea typeface="Liter"/>
              </a:rPr>
              <a:t>1 000+ rôles locaux — assistants · techniciens · personnel d'événement</a:t>
            </a:r>
            <a:endParaRPr lang="en-US" sz="1100" noProof="1"/>
          </a:p>
        </p:txBody>
      </p:sp>
      <p:sp>
        <p:nvSpPr>
          <p:cNvPr id="23" name="n6-rule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53848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24" name="n6-note"/>
          <p:cNvSpPr txBox="1"/>
          <p:nvPr/>
        </p:nvSpPr>
        <p:spPr>
          <a:xfrm>
            <a:off x="609600" y="5588000"/>
            <a:ext cx="109728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5000"/>
              </a:lnSpc>
            </a:pPr>
            <a:r>
              <a:rPr lang="en-US" sz="1200" noProof="1">
                <a:solidFill>
                  <a:srgbClr val="8D97AC"/>
                </a:solidFill>
                <a:latin typeface="Liter"/>
                <a:ea typeface="Liter"/>
              </a:rPr>
              <a:t>LE CONTENU LOCAL COMME RÉSULTAT CONÇU :</a:t>
            </a:r>
            <a:r>
              <a:rPr lang="en-US" sz="1200" noProof="1">
                <a:solidFill>
                  <a:srgbClr val="C3CADB"/>
                </a:solidFill>
                <a:latin typeface="Liter"/>
                <a:ea typeface="Liter"/>
              </a:rPr>
              <a:t> les catégories de marchés sont identifiées avant les appels d'offres — un objectif de marchés locaux est fixé après validation du budget, et les dépenses réelles auprès des fournisseurs marocains sont rapportées après l'événement.</a:t>
            </a:r>
            <a:endParaRPr lang="en-US" sz="1200" noProof="1"/>
          </a:p>
        </p:txBody>
      </p:sp>
      <p:sp>
        <p:nvSpPr>
          <p:cNvPr id="25" name="n6-footline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26" name="n6-footer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Liter"/>
                <a:ea typeface="Liter"/>
              </a:rPr>
              <a:t>ELITE SPORTS PROMOTIONS × MARITA GROUP — NIGHT OF CHAMPIONS · RABAT</a:t>
            </a:r>
            <a:endParaRPr lang="en-US" sz="900" noProof="1"/>
          </a:p>
        </p:txBody>
      </p:sp>
      <p:pic>
        <p:nvPicPr>
          <p:cNvPr id="27" name="n6-logo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28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3;p12"/>
          <p:cNvSpPr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Google Shape;264;p12"/>
          <p:cNvSpPr txBox="1"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 marL="0" marR="0">
              <a:lnSpc>
                <a:spcPct val="120000"/>
              </a:lnSpc>
            </a:pPr>
            <a:r>
              <a:rPr lang="en-US" sz="1300" noProof="1" i="0">
                <a:solidFill>
                  <a:srgbClr val="05070E"/>
                </a:solidFill>
                <a:latin typeface="Anton"/>
                <a:ea typeface="Anton"/>
              </a:rPr>
              <a:t>ELITE</a:t>
            </a:r>
            <a:endParaRPr lang="en-US" sz="1300" noProof="1"/>
          </a:p>
        </p:txBody>
      </p:sp>
      <p:sp>
        <p:nvSpPr>
          <p:cNvPr id="4" name="Google Shape;266;p12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Syncopate"/>
                <a:ea typeface="Syncopate"/>
              </a:rPr>
              <a:t>LE RETOUR POUR LE MAROC</a:t>
            </a:r>
            <a:endParaRPr lang="en-US" sz="1100" noProof="1"/>
          </a:p>
        </p:txBody>
      </p:sp>
      <p:sp>
        <p:nvSpPr>
          <p:cNvPr id="5" name="Google Shape;267;p12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3000" noProof="1" i="0">
                <a:solidFill>
                  <a:srgbClr val="FFFFFF"/>
                </a:solidFill>
                <a:latin typeface="Syncopate"/>
                <a:ea typeface="Syncopate"/>
              </a:rPr>
              <a:t>CE QUE LE ROYAUME </a:t>
            </a:r>
            <a:r>
              <a:rPr lang="en-US" sz="3000" noProof="1" i="0">
                <a:solidFill>
                  <a:srgbClr val="2E5BFF"/>
                </a:solidFill>
                <a:latin typeface="Syncopate"/>
                <a:ea typeface="Syncopate"/>
              </a:rPr>
              <a:t>REÇOIT</a:t>
            </a:r>
            <a:endParaRPr lang="en-US" sz="3000" noProof="1"/>
          </a:p>
        </p:txBody>
      </p:sp>
      <p:sp>
        <p:nvSpPr>
          <p:cNvPr id="6" name="Google Shape;268;p12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879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7" name="Google Shape;269;p12"/>
          <p:cNvSpPr txBox="1"/>
          <p:nvPr/>
        </p:nvSpPr>
        <p:spPr>
          <a:xfrm>
            <a:off x="609600" y="2006600"/>
            <a:ext cx="26670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2800" noProof="1" b="1" i="0">
                <a:solidFill>
                  <a:srgbClr val="2E5BFF"/>
                </a:solidFill>
                <a:latin typeface="Syncopate"/>
                <a:ea typeface="Syncopate"/>
              </a:rPr>
              <a:t>€25M</a:t>
            </a:r>
            <a:endParaRPr lang="en-US" sz="2800" noProof="1"/>
          </a:p>
        </p:txBody>
      </p:sp>
      <p:sp>
        <p:nvSpPr>
          <p:cNvPr id="8" name="Google Shape;270;p12"/>
          <p:cNvSpPr txBox="1"/>
          <p:nvPr/>
        </p:nvSpPr>
        <p:spPr>
          <a:xfrm>
            <a:off x="609600" y="2514600"/>
            <a:ext cx="26670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40000"/>
              </a:lnSpc>
            </a:pPr>
            <a:r>
              <a:rPr lang="en-US" sz="900" noProof="1" i="0">
                <a:solidFill>
                  <a:srgbClr val="8D97AC"/>
                </a:solidFill>
                <a:latin typeface="Liter"/>
                <a:ea typeface="Liter"/>
              </a:rPr>
              <a:t>IMPACT ÉCONOMIQUE DIRECT POTENTIEL POUR LA RÉGION DE RABAT</a:t>
            </a:r>
            <a:endParaRPr lang="en-US" sz="900" noProof="1"/>
          </a:p>
        </p:txBody>
      </p:sp>
      <p:sp>
        <p:nvSpPr>
          <p:cNvPr id="9" name="Google Shape;271;p12"/>
          <p:cNvSpPr txBox="1"/>
          <p:nvPr/>
        </p:nvSpPr>
        <p:spPr>
          <a:xfrm>
            <a:off x="3378200" y="2006600"/>
            <a:ext cx="26670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2800" noProof="1" b="1" i="0">
                <a:solidFill>
                  <a:srgbClr val="2E5BFF"/>
                </a:solidFill>
                <a:latin typeface="Syncopate"/>
                <a:ea typeface="Syncopate"/>
              </a:rPr>
              <a:t>20 000+</a:t>
            </a:r>
            <a:endParaRPr lang="en-US" sz="2800" noProof="1"/>
          </a:p>
        </p:txBody>
      </p:sp>
      <p:sp>
        <p:nvSpPr>
          <p:cNvPr id="10" name="Google Shape;272;p12"/>
          <p:cNvSpPr txBox="1"/>
          <p:nvPr/>
        </p:nvSpPr>
        <p:spPr>
          <a:xfrm>
            <a:off x="3378200" y="2514600"/>
            <a:ext cx="26670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40000"/>
              </a:lnSpc>
            </a:pPr>
            <a:r>
              <a:rPr lang="en-US" sz="900" noProof="1" i="0">
                <a:solidFill>
                  <a:srgbClr val="8D97AC"/>
                </a:solidFill>
                <a:latin typeface="Liter"/>
                <a:ea typeface="Liter"/>
              </a:rPr>
              <a:t>NUITÉES DANS LES HÔTELS, RESTAURANTS ET LIEUX DE RABAT</a:t>
            </a:r>
            <a:endParaRPr lang="en-US" sz="900" noProof="1"/>
          </a:p>
        </p:txBody>
      </p:sp>
      <p:sp>
        <p:nvSpPr>
          <p:cNvPr id="11" name="Google Shape;273;p12"/>
          <p:cNvSpPr txBox="1"/>
          <p:nvPr/>
        </p:nvSpPr>
        <p:spPr>
          <a:xfrm>
            <a:off x="6146800" y="2006600"/>
            <a:ext cx="26670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2800" noProof="1" b="1" i="0">
                <a:solidFill>
                  <a:srgbClr val="2E5BFF"/>
                </a:solidFill>
                <a:latin typeface="Syncopate"/>
                <a:ea typeface="Syncopate"/>
              </a:rPr>
              <a:t>100M+</a:t>
            </a:r>
            <a:endParaRPr lang="en-US" sz="2800" noProof="1"/>
          </a:p>
        </p:txBody>
      </p:sp>
      <p:sp>
        <p:nvSpPr>
          <p:cNvPr id="12" name="Google Shape;274;p12"/>
          <p:cNvSpPr txBox="1"/>
          <p:nvPr/>
        </p:nvSpPr>
        <p:spPr>
          <a:xfrm>
            <a:off x="6146800" y="2514600"/>
            <a:ext cx="26670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40000"/>
              </a:lnSpc>
            </a:pPr>
            <a:r>
              <a:rPr lang="en-US" sz="900" noProof="1" i="0">
                <a:solidFill>
                  <a:srgbClr val="8D97AC"/>
                </a:solidFill>
                <a:latin typeface="Liter"/>
                <a:ea typeface="Liter"/>
              </a:rPr>
              <a:t>FOYERS ATTEINTS GRÂCE À LA DIFFUSION ET AUX MÉDIAS INTERNATIONAUX</a:t>
            </a:r>
            <a:endParaRPr lang="en-US" sz="900" noProof="1"/>
          </a:p>
        </p:txBody>
      </p:sp>
      <p:sp>
        <p:nvSpPr>
          <p:cNvPr id="13" name="Google Shape;275;p12"/>
          <p:cNvSpPr txBox="1"/>
          <p:nvPr/>
        </p:nvSpPr>
        <p:spPr>
          <a:xfrm>
            <a:off x="8915400" y="2006600"/>
            <a:ext cx="26670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2800" noProof="1" b="1" i="0">
                <a:solidFill>
                  <a:srgbClr val="2E5BFF"/>
                </a:solidFill>
                <a:latin typeface="Syncopate"/>
                <a:ea typeface="Syncopate"/>
              </a:rPr>
              <a:t>1 000+</a:t>
            </a:r>
            <a:endParaRPr lang="en-US" sz="2800" noProof="1"/>
          </a:p>
        </p:txBody>
      </p:sp>
      <p:sp>
        <p:nvSpPr>
          <p:cNvPr id="14" name="Google Shape;276;p12"/>
          <p:cNvSpPr txBox="1"/>
          <p:nvPr/>
        </p:nvSpPr>
        <p:spPr>
          <a:xfrm>
            <a:off x="8915400" y="2514600"/>
            <a:ext cx="26670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40000"/>
              </a:lnSpc>
            </a:pPr>
            <a:r>
              <a:rPr lang="en-US" sz="900" noProof="1" i="0">
                <a:solidFill>
                  <a:srgbClr val="8D97AC"/>
                </a:solidFill>
                <a:latin typeface="Liter"/>
                <a:ea typeface="Liter"/>
              </a:rPr>
              <a:t>RÔLES LOCAUX MOBILISÉS PENDANT LA PRÉPARATION ET LA SEMAINE DU SPECTACLE</a:t>
            </a:r>
            <a:endParaRPr lang="en-US" sz="900" noProof="1"/>
          </a:p>
        </p:txBody>
      </p:sp>
      <p:sp>
        <p:nvSpPr>
          <p:cNvPr id="15" name="Google Shape;277;p12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31242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6" name="Google Shape;278;p12"/>
          <p:cNvSpPr txBox="1"/>
          <p:nvPr/>
        </p:nvSpPr>
        <p:spPr>
          <a:xfrm>
            <a:off x="609600" y="3352800"/>
            <a:ext cx="7620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3000" noProof="1" i="0">
                <a:solidFill>
                  <a:srgbClr val="2E5BFF"/>
                </a:solidFill>
                <a:latin typeface="Syncopate"/>
                <a:ea typeface="Syncopate"/>
              </a:rPr>
              <a:t>01</a:t>
            </a:r>
            <a:endParaRPr lang="en-US" sz="3000" noProof="1"/>
          </a:p>
        </p:txBody>
      </p:sp>
      <p:sp>
        <p:nvSpPr>
          <p:cNvPr id="17" name="Google Shape;279;p12"/>
          <p:cNvSpPr txBox="1"/>
          <p:nvPr/>
        </p:nvSpPr>
        <p:spPr>
          <a:xfrm>
            <a:off x="1219200" y="3403600"/>
            <a:ext cx="4572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700" noProof="1" i="0">
                <a:solidFill>
                  <a:srgbClr val="FFFFFF"/>
                </a:solidFill>
                <a:latin typeface="Syncopate"/>
                <a:ea typeface="Syncopate"/>
              </a:rPr>
              <a:t>UNE VITRINE MONDIALE</a:t>
            </a:r>
            <a:endParaRPr lang="en-US" sz="1700" noProof="1"/>
          </a:p>
        </p:txBody>
      </p:sp>
      <p:sp>
        <p:nvSpPr>
          <p:cNvPr id="18" name="Google Shape;280;p12"/>
          <p:cNvSpPr txBox="1"/>
          <p:nvPr/>
        </p:nvSpPr>
        <p:spPr>
          <a:xfrm>
            <a:off x="1219200" y="3708400"/>
            <a:ext cx="4648200" cy="965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200" noProof="1" i="0">
                <a:solidFill>
                  <a:srgbClr val="C3CADB"/>
                </a:solidFill>
                <a:latin typeface="Liter"/>
                <a:ea typeface="Liter"/>
              </a:rPr>
              <a:t>La diffusion internationale place le nom de Rabat, sa silhouette et son nouveau stade national devant un public mondial — mettant en valeur le Maroc sur la route de sa Coupe du Monde de la FIFA 2030 co-organisée.</a:t>
            </a:r>
            <a:endParaRPr lang="en-US" sz="1200" noProof="1"/>
          </a:p>
        </p:txBody>
      </p:sp>
      <p:sp>
        <p:nvSpPr>
          <p:cNvPr id="19" name="Google Shape;281;p12"/>
          <p:cNvSpPr txBox="1"/>
          <p:nvPr/>
        </p:nvSpPr>
        <p:spPr>
          <a:xfrm>
            <a:off x="6400800" y="3352800"/>
            <a:ext cx="7620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3000" noProof="1" i="0">
                <a:solidFill>
                  <a:srgbClr val="2E5BFF"/>
                </a:solidFill>
                <a:latin typeface="Syncopate"/>
                <a:ea typeface="Syncopate"/>
              </a:rPr>
              <a:t>02</a:t>
            </a:r>
            <a:endParaRPr lang="en-US" sz="3000" noProof="1"/>
          </a:p>
        </p:txBody>
      </p:sp>
      <p:sp>
        <p:nvSpPr>
          <p:cNvPr id="20" name="Google Shape;282;p12"/>
          <p:cNvSpPr txBox="1"/>
          <p:nvPr/>
        </p:nvSpPr>
        <p:spPr>
          <a:xfrm>
            <a:off x="7010400" y="3403600"/>
            <a:ext cx="4572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700" noProof="1" i="0">
                <a:solidFill>
                  <a:srgbClr val="FFFFFF"/>
                </a:solidFill>
                <a:latin typeface="Syncopate"/>
                <a:ea typeface="Syncopate"/>
              </a:rPr>
              <a:t>TOURISME &amp; HOSPITALITÉ</a:t>
            </a:r>
            <a:endParaRPr lang="en-US" sz="1700" noProof="1"/>
          </a:p>
        </p:txBody>
      </p:sp>
      <p:sp>
        <p:nvSpPr>
          <p:cNvPr id="21" name="Google Shape;283;p12"/>
          <p:cNvSpPr txBox="1"/>
          <p:nvPr/>
        </p:nvSpPr>
        <p:spPr>
          <a:xfrm>
            <a:off x="7010400" y="3708400"/>
            <a:ext cx="4572000" cy="965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200" noProof="1" i="0">
                <a:solidFill>
                  <a:srgbClr val="C3CADB"/>
                </a:solidFill>
                <a:latin typeface="Liter"/>
                <a:ea typeface="Liter"/>
              </a:rPr>
              <a:t>Des fans de boxe en déplacement, une délégation internationale de 200 personnes pendant une semaine et des combattants au camp pendant un mois — remplissant hôtels, restaurants, taxis et lieux dans toute la capitale.</a:t>
            </a:r>
            <a:endParaRPr lang="en-US" sz="1200" noProof="1"/>
          </a:p>
        </p:txBody>
      </p:sp>
      <p:sp>
        <p:nvSpPr>
          <p:cNvPr id="22" name="Google Shape;284;p12"/>
          <p:cNvSpPr txBox="1"/>
          <p:nvPr/>
        </p:nvSpPr>
        <p:spPr>
          <a:xfrm>
            <a:off x="609600" y="4826000"/>
            <a:ext cx="7620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3000" noProof="1" i="0">
                <a:solidFill>
                  <a:srgbClr val="2E5BFF"/>
                </a:solidFill>
                <a:latin typeface="Syncopate"/>
                <a:ea typeface="Syncopate"/>
              </a:rPr>
              <a:t>03</a:t>
            </a:r>
            <a:endParaRPr lang="en-US" sz="3000" noProof="1"/>
          </a:p>
        </p:txBody>
      </p:sp>
      <p:sp>
        <p:nvSpPr>
          <p:cNvPr id="23" name="Google Shape;285;p12"/>
          <p:cNvSpPr txBox="1"/>
          <p:nvPr/>
        </p:nvSpPr>
        <p:spPr>
          <a:xfrm>
            <a:off x="1219200" y="4876800"/>
            <a:ext cx="4572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700" noProof="1" i="0">
                <a:solidFill>
                  <a:srgbClr val="FFFFFF"/>
                </a:solidFill>
                <a:latin typeface="Syncopate"/>
                <a:ea typeface="Syncopate"/>
              </a:rPr>
              <a:t>EMPLOIS &amp; FOURNISSEURS</a:t>
            </a:r>
            <a:endParaRPr lang="en-US" sz="1700" noProof="1"/>
          </a:p>
        </p:txBody>
      </p:sp>
      <p:sp>
        <p:nvSpPr>
          <p:cNvPr id="24" name="Google Shape;286;p12"/>
          <p:cNvSpPr txBox="1"/>
          <p:nvPr/>
        </p:nvSpPr>
        <p:spPr>
          <a:xfrm>
            <a:off x="1219200" y="5181600"/>
            <a:ext cx="4648200" cy="965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200" noProof="1" i="0">
                <a:solidFill>
                  <a:srgbClr val="C3CADB"/>
                </a:solidFill>
                <a:latin typeface="Liter"/>
                <a:ea typeface="Liter"/>
              </a:rPr>
              <a:t>La production, la scénographie, la sécurité, le transport et le marketing sont contractés localement — Fixer Morocco, Stours Casablanca et une agence de marketing locale — avec des dépenses qui irriguent directement l'économie de Rabat.</a:t>
            </a:r>
            <a:endParaRPr lang="en-US" sz="1200" noProof="1"/>
          </a:p>
        </p:txBody>
      </p:sp>
      <p:sp>
        <p:nvSpPr>
          <p:cNvPr id="25" name="Google Shape;287;p12"/>
          <p:cNvSpPr txBox="1"/>
          <p:nvPr/>
        </p:nvSpPr>
        <p:spPr>
          <a:xfrm>
            <a:off x="6400800" y="4826000"/>
            <a:ext cx="7620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3000" noProof="1" i="0">
                <a:solidFill>
                  <a:srgbClr val="2E5BFF"/>
                </a:solidFill>
                <a:latin typeface="Syncopate"/>
                <a:ea typeface="Syncopate"/>
              </a:rPr>
              <a:t>04</a:t>
            </a:r>
            <a:endParaRPr lang="en-US" sz="3000" noProof="1"/>
          </a:p>
        </p:txBody>
      </p:sp>
      <p:sp>
        <p:nvSpPr>
          <p:cNvPr id="26" name="Google Shape;288;p12"/>
          <p:cNvSpPr txBox="1"/>
          <p:nvPr/>
        </p:nvSpPr>
        <p:spPr>
          <a:xfrm>
            <a:off x="7010400" y="4876800"/>
            <a:ext cx="4572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700" noProof="1" i="0">
                <a:solidFill>
                  <a:srgbClr val="FFFFFF"/>
                </a:solidFill>
                <a:latin typeface="Syncopate"/>
                <a:ea typeface="Syncopate"/>
              </a:rPr>
              <a:t>UNE PLATEFORME D'HÉRITAGE</a:t>
            </a:r>
            <a:endParaRPr lang="en-US" sz="1700" noProof="1"/>
          </a:p>
        </p:txBody>
      </p:sp>
      <p:sp>
        <p:nvSpPr>
          <p:cNvPr id="27" name="Google Shape;289;p12"/>
          <p:cNvSpPr txBox="1"/>
          <p:nvPr/>
        </p:nvSpPr>
        <p:spPr>
          <a:xfrm>
            <a:off x="7010400" y="5181600"/>
            <a:ext cx="4572000" cy="965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200" noProof="1" i="0">
                <a:solidFill>
                  <a:srgbClr val="C3CADB"/>
                </a:solidFill>
                <a:latin typeface="Liter"/>
                <a:ea typeface="Liter"/>
              </a:rPr>
              <a:t>Le lancement de PRO 3, un stade national comble et un modèle éprouvé pour un spectacle annuel récurrent — Rabat positionnée comme la capitale de la boxe de la région.</a:t>
            </a:r>
            <a:endParaRPr lang="en-US" sz="1200" noProof="1"/>
          </a:p>
        </p:txBody>
      </p:sp>
      <p:sp>
        <p:nvSpPr>
          <p:cNvPr id="28" name="Google Shape;290;p12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29" name="Google Shape;291;p12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Liter"/>
                <a:ea typeface="Liter"/>
              </a:rPr>
              <a:t>ELITE SPORTS PROMOTIONS × MARITA GROUP — NIGHT OF CHAMPIONS · RABAT</a:t>
            </a:r>
            <a:endParaRPr lang="en-US" sz="900" noProof="1"/>
          </a:p>
        </p:txBody>
      </p:sp>
      <p:sp>
        <p:nvSpPr>
          <p:cNvPr id="30" name="Google Shape;292;p12"/>
          <p:cNvSpPr txBox="1"/>
          <p:nvPr/>
        </p:nvSpPr>
        <p:spPr>
          <a:xfrm>
            <a:off x="7112000" y="6565900"/>
            <a:ext cx="44704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800" noProof="1" i="0">
                <a:solidFill>
                  <a:srgbClr val="8D97AC"/>
                </a:solidFill>
                <a:latin typeface="Liter"/>
                <a:ea typeface="Liter"/>
              </a:rPr>
              <a:t>LES CHIFFRES D'IMPACT SONT DES ESTIMATIONS DE PLANIFICATION HAUTES</a:t>
            </a:r>
            <a:endParaRPr lang="en-US" sz="800" noProof="1"/>
          </a:p>
        </p:txBody>
      </p:sp>
      <p:pic>
        <p:nvPicPr>
          <p:cNvPr id="31" name="Google Shape;293;p12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32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7-kicker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Syncopate"/>
                <a:ea typeface="Syncopate"/>
              </a:rPr>
              <a:t>GOUVERNANCE &amp; SÉCURITÉ</a:t>
            </a:r>
            <a:endParaRPr lang="en-US" sz="1100" noProof="1"/>
          </a:p>
        </p:txBody>
      </p:sp>
      <p:sp>
        <p:nvSpPr>
          <p:cNvPr id="3" name="n7-title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3000" noProof="1" i="0">
                <a:solidFill>
                  <a:srgbClr val="FFFFFF"/>
                </a:solidFill>
                <a:latin typeface="Syncopate"/>
                <a:ea typeface="Syncopate"/>
              </a:rPr>
              <a:t>UNE STRUCTURE. </a:t>
            </a:r>
            <a:r>
              <a:rPr lang="en-US" sz="3000" noProof="1" i="0">
                <a:solidFill>
                  <a:srgbClr val="2E5BFF"/>
                </a:solidFill>
                <a:latin typeface="Syncopate"/>
                <a:ea typeface="Syncopate"/>
              </a:rPr>
              <a:t>DES RESPONSABILITÉS CLAIRES.</a:t>
            </a:r>
            <a:endParaRPr lang="en-US" sz="3000" noProof="1"/>
          </a:p>
        </p:txBody>
      </p:sp>
      <p:sp>
        <p:nvSpPr>
          <p:cNvPr id="4" name="n7-div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879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5" name="n7-colhead"/>
          <p:cNvSpPr txBox="1"/>
          <p:nvPr/>
        </p:nvSpPr>
        <p:spPr>
          <a:xfrm>
            <a:off x="609600" y="2159000"/>
            <a:ext cx="5334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000" noProof="1" b="1" i="0">
                <a:solidFill>
                  <a:srgbClr val="6E8EFF"/>
                </a:solidFill>
                <a:latin typeface="Syncopate"/>
                <a:ea typeface="Syncopate"/>
              </a:rPr>
              <a:t>LA STRUCTURE DE PILOTAGE</a:t>
            </a:r>
            <a:endParaRPr lang="en-US" sz="1000" noProof="1"/>
          </a:p>
        </p:txBody>
      </p:sp>
      <p:sp>
        <p:nvSpPr>
          <p:cNvPr id="6" name="n7-g1num"/>
          <p:cNvSpPr txBox="1"/>
          <p:nvPr/>
        </p:nvSpPr>
        <p:spPr>
          <a:xfrm>
            <a:off x="609600" y="2514600"/>
            <a:ext cx="4572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400" noProof="1">
                <a:solidFill>
                  <a:srgbClr val="2E5BFF"/>
                </a:solidFill>
                <a:latin typeface="Syncopate"/>
                <a:ea typeface="Syncopate"/>
              </a:rPr>
              <a:t>01</a:t>
            </a:r>
            <a:endParaRPr lang="en-US" sz="1400" noProof="1"/>
          </a:p>
        </p:txBody>
      </p:sp>
      <p:sp>
        <p:nvSpPr>
          <p:cNvPr id="7" name="n7-g1"/>
          <p:cNvSpPr txBox="1"/>
          <p:nvPr/>
        </p:nvSpPr>
        <p:spPr>
          <a:xfrm>
            <a:off x="1168400" y="2514600"/>
            <a:ext cx="47752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40000"/>
              </a:lnSpc>
            </a:pPr>
            <a:r>
              <a:rPr lang="en-US" sz="1150" noProof="1" b="1">
                <a:solidFill>
                  <a:srgbClr val="FFFFFF"/>
                </a:solidFill>
                <a:latin typeface="Liter"/>
                <a:ea typeface="Liter"/>
              </a:rPr>
              <a:t>GROUPE DE PILOTAGE GOUVERNEMENTAL</a:t>
            </a:r>
            <a:endParaRPr lang="en-US" sz="1150" noProof="1"/>
          </a:p>
          <a:p>
            <a:pPr algn="l" marL="0" marR="0">
              <a:lnSpc>
                <a:spcPct val="140000"/>
              </a:lnSpc>
              <a:spcBef>
                <a:spcPts val="200"/>
              </a:spcBef>
            </a:pPr>
            <a:r>
              <a:rPr lang="en-US" sz="1150" noProof="1">
                <a:solidFill>
                  <a:srgbClr val="8D97AC"/>
                </a:solidFill>
                <a:latin typeface="Liter"/>
                <a:ea typeface="Liter"/>
              </a:rPr>
              <a:t>Politique · services publics · autorisations</a:t>
            </a:r>
            <a:endParaRPr lang="en-US" sz="1150" noProof="1"/>
          </a:p>
        </p:txBody>
      </p:sp>
      <p:sp>
        <p:nvSpPr>
          <p:cNvPr id="8" name="n7-g2num"/>
          <p:cNvSpPr txBox="1"/>
          <p:nvPr/>
        </p:nvSpPr>
        <p:spPr>
          <a:xfrm>
            <a:off x="609600" y="3200400"/>
            <a:ext cx="4572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400" noProof="1">
                <a:solidFill>
                  <a:srgbClr val="2E5BFF"/>
                </a:solidFill>
                <a:latin typeface="Syncopate"/>
                <a:ea typeface="Syncopate"/>
              </a:rPr>
              <a:t>02</a:t>
            </a:r>
            <a:endParaRPr lang="en-US" sz="1400" noProof="1"/>
          </a:p>
        </p:txBody>
      </p:sp>
      <p:sp>
        <p:nvSpPr>
          <p:cNvPr id="9" name="n7-g2"/>
          <p:cNvSpPr txBox="1"/>
          <p:nvPr/>
        </p:nvSpPr>
        <p:spPr>
          <a:xfrm>
            <a:off x="1168400" y="3200400"/>
            <a:ext cx="47752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40000"/>
              </a:lnSpc>
            </a:pPr>
            <a:r>
              <a:rPr lang="en-US" sz="1150" noProof="1" b="1">
                <a:solidFill>
                  <a:srgbClr val="FFFFFF"/>
                </a:solidFill>
                <a:latin typeface="Liter"/>
                <a:ea typeface="Liter"/>
              </a:rPr>
              <a:t>EXÉCUTIF DE L'ÉVÉNEMENT</a:t>
            </a:r>
            <a:endParaRPr lang="en-US" sz="1150" noProof="1"/>
          </a:p>
          <a:p>
            <a:pPr algn="l" marL="0" marR="0">
              <a:lnSpc>
                <a:spcPct val="140000"/>
              </a:lnSpc>
              <a:spcBef>
                <a:spcPts val="200"/>
              </a:spcBef>
            </a:pPr>
            <a:r>
              <a:rPr lang="en-US" sz="1150" noProof="1">
                <a:solidFill>
                  <a:srgbClr val="8D97AC"/>
                </a:solidFill>
                <a:latin typeface="Liter"/>
                <a:ea typeface="Liter"/>
              </a:rPr>
              <a:t>Elite × Marita × BiggCitty — budget · programme · commercial</a:t>
            </a:r>
            <a:endParaRPr lang="en-US" sz="1150" noProof="1"/>
          </a:p>
        </p:txBody>
      </p:sp>
      <p:sp>
        <p:nvSpPr>
          <p:cNvPr id="10" name="n7-g3num"/>
          <p:cNvSpPr txBox="1"/>
          <p:nvPr/>
        </p:nvSpPr>
        <p:spPr>
          <a:xfrm>
            <a:off x="609600" y="3886200"/>
            <a:ext cx="4572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400" noProof="1">
                <a:solidFill>
                  <a:srgbClr val="2E5BFF"/>
                </a:solidFill>
                <a:latin typeface="Syncopate"/>
                <a:ea typeface="Syncopate"/>
              </a:rPr>
              <a:t>03</a:t>
            </a:r>
            <a:endParaRPr lang="en-US" sz="1400" noProof="1"/>
          </a:p>
        </p:txBody>
      </p:sp>
      <p:sp>
        <p:nvSpPr>
          <p:cNvPr id="11" name="n7-g3"/>
          <p:cNvSpPr txBox="1"/>
          <p:nvPr/>
        </p:nvSpPr>
        <p:spPr>
          <a:xfrm>
            <a:off x="1168400" y="3886200"/>
            <a:ext cx="47752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40000"/>
              </a:lnSpc>
            </a:pPr>
            <a:r>
              <a:rPr lang="en-US" sz="1150" noProof="1" b="1">
                <a:solidFill>
                  <a:srgbClr val="FFFFFF"/>
                </a:solidFill>
                <a:latin typeface="Liter"/>
                <a:ea typeface="Liter"/>
              </a:rPr>
              <a:t>SITE &amp; OPÉRATIONS URBAINES</a:t>
            </a:r>
            <a:endParaRPr lang="en-US" sz="1150" noProof="1"/>
          </a:p>
          <a:p>
            <a:pPr algn="l" marL="0" marR="0">
              <a:lnSpc>
                <a:spcPct val="140000"/>
              </a:lnSpc>
              <a:spcBef>
                <a:spcPts val="200"/>
              </a:spcBef>
            </a:pPr>
            <a:r>
              <a:rPr lang="en-US" sz="1150" noProof="1">
                <a:solidFill>
                  <a:srgbClr val="8D97AC"/>
                </a:solidFill>
                <a:latin typeface="Liter"/>
                <a:ea typeface="Liter"/>
              </a:rPr>
              <a:t>Stade · police · circulation · transport · médical</a:t>
            </a:r>
            <a:endParaRPr lang="en-US" sz="1150" noProof="1"/>
          </a:p>
        </p:txBody>
      </p:sp>
      <p:sp>
        <p:nvSpPr>
          <p:cNvPr id="12" name="n7-g4num"/>
          <p:cNvSpPr txBox="1"/>
          <p:nvPr/>
        </p:nvSpPr>
        <p:spPr>
          <a:xfrm>
            <a:off x="609600" y="4572000"/>
            <a:ext cx="4572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400" noProof="1">
                <a:solidFill>
                  <a:srgbClr val="2E5BFF"/>
                </a:solidFill>
                <a:latin typeface="Syncopate"/>
                <a:ea typeface="Syncopate"/>
              </a:rPr>
              <a:t>04</a:t>
            </a:r>
            <a:endParaRPr lang="en-US" sz="1400" noProof="1"/>
          </a:p>
        </p:txBody>
      </p:sp>
      <p:sp>
        <p:nvSpPr>
          <p:cNvPr id="13" name="n7-g4"/>
          <p:cNvSpPr txBox="1"/>
          <p:nvPr/>
        </p:nvSpPr>
        <p:spPr>
          <a:xfrm>
            <a:off x="1168400" y="4572000"/>
            <a:ext cx="47752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40000"/>
              </a:lnSpc>
            </a:pPr>
            <a:r>
              <a:rPr lang="en-US" sz="1150" noProof="1" b="1">
                <a:solidFill>
                  <a:srgbClr val="FFFFFF"/>
                </a:solidFill>
                <a:latin typeface="Liter"/>
                <a:ea typeface="Liter"/>
              </a:rPr>
              <a:t>COMMERCIAL &amp; MÉDIAS</a:t>
            </a:r>
            <a:endParaRPr lang="en-US" sz="1150" noProof="1"/>
          </a:p>
          <a:p>
            <a:pPr algn="l" marL="0" marR="0">
              <a:lnSpc>
                <a:spcPct val="140000"/>
              </a:lnSpc>
              <a:spcBef>
                <a:spcPts val="200"/>
              </a:spcBef>
            </a:pPr>
            <a:r>
              <a:rPr lang="en-US" sz="1150" noProof="1">
                <a:solidFill>
                  <a:srgbClr val="8D97AC"/>
                </a:solidFill>
                <a:latin typeface="Liter"/>
                <a:ea typeface="Liter"/>
              </a:rPr>
              <a:t>Diffusion · sponsors · billetterie · tourisme</a:t>
            </a:r>
            <a:endParaRPr lang="en-US" sz="1150" noProof="1"/>
          </a:p>
        </p:txBody>
      </p:sp>
      <p:sp>
        <p:nvSpPr>
          <p:cNvPr id="14" name="n7-g5num"/>
          <p:cNvSpPr txBox="1"/>
          <p:nvPr/>
        </p:nvSpPr>
        <p:spPr>
          <a:xfrm>
            <a:off x="609600" y="5257800"/>
            <a:ext cx="4572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400" noProof="1">
                <a:solidFill>
                  <a:srgbClr val="2E5BFF"/>
                </a:solidFill>
                <a:latin typeface="Syncopate"/>
                <a:ea typeface="Syncopate"/>
              </a:rPr>
              <a:t>05</a:t>
            </a:r>
            <a:endParaRPr lang="en-US" sz="1400" noProof="1"/>
          </a:p>
        </p:txBody>
      </p:sp>
      <p:sp>
        <p:nvSpPr>
          <p:cNvPr id="15" name="n7-g5"/>
          <p:cNvSpPr txBox="1"/>
          <p:nvPr/>
        </p:nvSpPr>
        <p:spPr>
          <a:xfrm>
            <a:off x="1168400" y="5257800"/>
            <a:ext cx="47752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40000"/>
              </a:lnSpc>
            </a:pPr>
            <a:r>
              <a:rPr lang="en-US" sz="1150" noProof="1" b="1">
                <a:solidFill>
                  <a:srgbClr val="FFFFFF"/>
                </a:solidFill>
                <a:latin typeface="Liter"/>
                <a:ea typeface="Liter"/>
              </a:rPr>
              <a:t>GARANTIES</a:t>
            </a:r>
            <a:endParaRPr lang="en-US" sz="1150" noProof="1"/>
          </a:p>
          <a:p>
            <a:pPr algn="l" marL="0" marR="0">
              <a:lnSpc>
                <a:spcPct val="140000"/>
              </a:lnSpc>
              <a:spcBef>
                <a:spcPts val="200"/>
              </a:spcBef>
            </a:pPr>
            <a:r>
              <a:rPr lang="en-US" sz="1150" noProof="1">
                <a:solidFill>
                  <a:srgbClr val="8D97AC"/>
                </a:solidFill>
                <a:latin typeface="Liter"/>
                <a:ea typeface="Liter"/>
              </a:rPr>
              <a:t>Assurance · juridique · sécurité · rapports indépendants</a:t>
            </a:r>
            <a:endParaRPr lang="en-US" sz="1150" noProof="1"/>
          </a:p>
        </p:txBody>
      </p:sp>
      <p:sp>
        <p:nvSpPr>
          <p:cNvPr id="16" name="n7-vline"/>
          <p:cNvSpPr/>
          <p:nvPr>
            <p:extLst>
              <p:ext uri="{F5677B7D-0D2A-4D9B-9A5C-6D8D7D0E5A5D}">
                <pptd:line encoding="base64url">eyJ2aWV3Qm94IjpbMSwzMDBdLCJwb2ludHMiOiIwLDAgMCwzMDAiLCJjdXJ2ZSI6InNoYXJwIn0</pptd:line>
              </p:ext>
            </p:extLst>
          </p:nvPr>
        </p:nvSpPr>
        <p:spPr>
          <a:xfrm>
            <a:off x="6248400" y="2159000"/>
            <a:ext cx="12700" cy="3810000"/>
          </a:xfrm>
          <a:custGeom>
            <a:avLst/>
            <a:gdLst/>
            <a:ahLst/>
            <a:cxnLst/>
            <a:rect l="l" t="t" r="r" b="b"/>
            <a:pathLst>
              <a:path w="1" h="300">
                <a:moveTo>
                  <a:pt x="0" y="0"/>
                </a:moveTo>
                <a:lnTo>
                  <a:pt x="0" y="30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7" name="n7-shead"/>
          <p:cNvSpPr txBox="1"/>
          <p:nvPr/>
        </p:nvSpPr>
        <p:spPr>
          <a:xfrm>
            <a:off x="6502400" y="2159000"/>
            <a:ext cx="508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000" noProof="1" b="1" i="0">
                <a:solidFill>
                  <a:srgbClr val="6E8EFF"/>
                </a:solidFill>
                <a:latin typeface="Syncopate"/>
                <a:ea typeface="Syncopate"/>
              </a:rPr>
              <a:t>CADRE DE SÉCURITÉ &amp; DE GARANTIES</a:t>
            </a:r>
            <a:endParaRPr lang="en-US" sz="1000" noProof="1"/>
          </a:p>
        </p:txBody>
      </p:sp>
      <p:sp>
        <p:nvSpPr>
          <p:cNvPr id="18" name="n7-s1"/>
          <p:cNvSpPr txBox="1"/>
          <p:nvPr/>
        </p:nvSpPr>
        <p:spPr>
          <a:xfrm>
            <a:off x="6502400" y="2514600"/>
            <a:ext cx="5080000" cy="53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45000"/>
              </a:lnSpc>
            </a:pPr>
            <a:r>
              <a:rPr lang="en-US" sz="1150" noProof="1" b="1">
                <a:solidFill>
                  <a:srgbClr val="2E5BFF"/>
                </a:solidFill>
                <a:latin typeface="Liter"/>
                <a:ea typeface="Liter"/>
              </a:rPr>
              <a:t>✓ FOULE</a:t>
            </a:r>
            <a:r>
              <a:rPr lang="en-US" sz="1150" noProof="1">
                <a:solidFill>
                  <a:srgbClr val="C3CADB"/>
                </a:solidFill>
                <a:latin typeface="Liter"/>
                <a:ea typeface="Liter"/>
              </a:rPr>
              <a:t> — capacité, entrées/sorties, stewards, séparation des supporters</a:t>
            </a:r>
            <a:endParaRPr lang="en-US" sz="1150" noProof="1"/>
          </a:p>
        </p:txBody>
      </p:sp>
      <p:sp>
        <p:nvSpPr>
          <p:cNvPr id="19" name="n7-s2"/>
          <p:cNvSpPr txBox="1"/>
          <p:nvPr/>
        </p:nvSpPr>
        <p:spPr>
          <a:xfrm>
            <a:off x="6502400" y="3098800"/>
            <a:ext cx="5080000" cy="53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45000"/>
              </a:lnSpc>
            </a:pPr>
            <a:r>
              <a:rPr lang="en-US" sz="1150" noProof="1" b="1">
                <a:solidFill>
                  <a:srgbClr val="2E5BFF"/>
                </a:solidFill>
                <a:latin typeface="Liter"/>
                <a:ea typeface="Liter"/>
              </a:rPr>
              <a:t>✓ MÉDICAL</a:t>
            </a:r>
            <a:r>
              <a:rPr lang="en-US" sz="1150" noProof="1">
                <a:solidFill>
                  <a:srgbClr val="C3CADB"/>
                </a:solidFill>
                <a:latin typeface="Liter"/>
                <a:ea typeface="Liter"/>
              </a:rPr>
              <a:t> — équipes au bord du ring, plan médical du stade, parcours hospitaliers</a:t>
            </a:r>
            <a:endParaRPr lang="en-US" sz="1150" noProof="1"/>
          </a:p>
        </p:txBody>
      </p:sp>
      <p:sp>
        <p:nvSpPr>
          <p:cNvPr id="20" name="n7-s3"/>
          <p:cNvSpPr txBox="1"/>
          <p:nvPr/>
        </p:nvSpPr>
        <p:spPr>
          <a:xfrm>
            <a:off x="6502400" y="3683000"/>
            <a:ext cx="5080000" cy="53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45000"/>
              </a:lnSpc>
            </a:pPr>
            <a:r>
              <a:rPr lang="en-US" sz="1150" noProof="1" b="1">
                <a:solidFill>
                  <a:srgbClr val="2E5BFF"/>
                </a:solidFill>
                <a:latin typeface="Liter"/>
                <a:ea typeface="Liter"/>
              </a:rPr>
              <a:t>✓ SÉCURITÉ</a:t>
            </a:r>
            <a:r>
              <a:rPr lang="en-US" sz="1150" noProof="1">
                <a:solidFill>
                  <a:srgbClr val="C3CADB"/>
                </a:solidFill>
                <a:latin typeface="Liter"/>
                <a:ea typeface="Liter"/>
              </a:rPr>
              <a:t> — sécurité des athlètes, ordre public, structure de commandement</a:t>
            </a:r>
            <a:endParaRPr lang="en-US" sz="1150" noProof="1"/>
          </a:p>
        </p:txBody>
      </p:sp>
      <p:sp>
        <p:nvSpPr>
          <p:cNvPr id="21" name="n7-s4"/>
          <p:cNvSpPr txBox="1"/>
          <p:nvPr/>
        </p:nvSpPr>
        <p:spPr>
          <a:xfrm>
            <a:off x="6502400" y="4267200"/>
            <a:ext cx="5080000" cy="53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45000"/>
              </a:lnSpc>
            </a:pPr>
            <a:r>
              <a:rPr lang="en-US" sz="1150" noProof="1" b="1">
                <a:solidFill>
                  <a:srgbClr val="2E5BFF"/>
                </a:solidFill>
                <a:latin typeface="Liter"/>
                <a:ea typeface="Liter"/>
              </a:rPr>
              <a:t>✓ ASSURANCE</a:t>
            </a:r>
            <a:r>
              <a:rPr lang="en-US" sz="1150" noProof="1">
                <a:solidFill>
                  <a:srgbClr val="C3CADB"/>
                </a:solidFill>
                <a:latin typeface="Liter"/>
                <a:ea typeface="Liter"/>
              </a:rPr>
              <a:t> — couverture événement, annulation, responsabilité et participants</a:t>
            </a:r>
            <a:endParaRPr lang="en-US" sz="1150" noProof="1"/>
          </a:p>
        </p:txBody>
      </p:sp>
      <p:sp>
        <p:nvSpPr>
          <p:cNvPr id="22" name="n7-s5"/>
          <p:cNvSpPr txBox="1"/>
          <p:nvPr/>
        </p:nvSpPr>
        <p:spPr>
          <a:xfrm>
            <a:off x="6502400" y="4851400"/>
            <a:ext cx="5080000" cy="53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45000"/>
              </a:lnSpc>
            </a:pPr>
            <a:r>
              <a:rPr lang="en-US" sz="1150" noProof="1" b="1">
                <a:solidFill>
                  <a:srgbClr val="2E5BFF"/>
                </a:solidFill>
                <a:latin typeface="Liter"/>
                <a:ea typeface="Liter"/>
              </a:rPr>
              <a:t>✓ CONTINGENCE</a:t>
            </a:r>
            <a:r>
              <a:rPr lang="en-US" sz="1150" noProof="1">
                <a:solidFill>
                  <a:srgbClr val="C3CADB"/>
                </a:solidFill>
                <a:latin typeface="Liter"/>
                <a:ea typeface="Liter"/>
              </a:rPr>
              <a:t> — météo, retrait d'artiste/de combattant, évacuation</a:t>
            </a:r>
            <a:endParaRPr lang="en-US" sz="1150" noProof="1"/>
          </a:p>
        </p:txBody>
      </p:sp>
      <p:sp>
        <p:nvSpPr>
          <p:cNvPr id="23" name="n7-s6"/>
          <p:cNvSpPr txBox="1"/>
          <p:nvPr/>
        </p:nvSpPr>
        <p:spPr>
          <a:xfrm>
            <a:off x="6502400" y="5435600"/>
            <a:ext cx="5080000" cy="53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45000"/>
              </a:lnSpc>
            </a:pPr>
            <a:r>
              <a:rPr lang="en-US" sz="1150" noProof="1" b="1">
                <a:solidFill>
                  <a:srgbClr val="2E5BFF"/>
                </a:solidFill>
                <a:latin typeface="Liter"/>
                <a:ea typeface="Liter"/>
              </a:rPr>
              <a:t>✓ CONFORMITÉ</a:t>
            </a:r>
            <a:r>
              <a:rPr lang="en-US" sz="1150" noProof="1">
                <a:solidFill>
                  <a:srgbClr val="C3CADB"/>
                </a:solidFill>
                <a:latin typeface="Liter"/>
                <a:ea typeface="Liter"/>
              </a:rPr>
              <a:t> — homologation, visas, travail, fiscalité, droits musicaux, permis</a:t>
            </a:r>
            <a:endParaRPr lang="en-US" sz="1150" noProof="1"/>
          </a:p>
        </p:txBody>
      </p:sp>
      <p:sp>
        <p:nvSpPr>
          <p:cNvPr id="24" name="n7-footline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25" name="n7-footer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Liter"/>
                <a:ea typeface="Liter"/>
              </a:rPr>
              <a:t>ELITE SPORTS PROMOTIONS × MARITA GROUP — NIGHT OF CHAMPIONS · RABAT</a:t>
            </a:r>
            <a:endParaRPr lang="en-US" sz="900" noProof="1"/>
          </a:p>
        </p:txBody>
      </p:sp>
      <p:pic>
        <p:nvPicPr>
          <p:cNvPr id="26" name="n7-logo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27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8-kicker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Syncopate"/>
                <a:ea typeface="Syncopate"/>
              </a:rPr>
              <a:t>FEUILLE DE ROUTE</a:t>
            </a:r>
            <a:endParaRPr lang="en-US" sz="1100" noProof="1"/>
          </a:p>
        </p:txBody>
      </p:sp>
      <p:sp>
        <p:nvSpPr>
          <p:cNvPr id="3" name="n8-title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3000" noProof="1" i="0">
                <a:solidFill>
                  <a:srgbClr val="FFFFFF"/>
                </a:solidFill>
                <a:latin typeface="Syncopate"/>
                <a:ea typeface="Syncopate"/>
              </a:rPr>
              <a:t>T-6 MOIS </a:t>
            </a:r>
            <a:r>
              <a:rPr lang="en-US" sz="3000" noProof="1" i="0">
                <a:solidFill>
                  <a:srgbClr val="2E5BFF"/>
                </a:solidFill>
                <a:latin typeface="Syncopate"/>
                <a:ea typeface="Syncopate"/>
              </a:rPr>
              <a:t>JUSQU'À LA SOIRÉE DES COMBATS</a:t>
            </a:r>
            <a:endParaRPr lang="en-US" sz="3000" noProof="1"/>
          </a:p>
        </p:txBody>
      </p:sp>
      <p:sp>
        <p:nvSpPr>
          <p:cNvPr id="4" name="n8-div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879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5" name="n8-spine"/>
          <p:cNvSpPr/>
          <p:nvPr>
            <p:extLst>
              <p:ext uri="{F5677B7D-0D2A-4D9B-9A5C-6D8D7D0E5A5D}">
                <pptd:line encoding="base64url">eyJ2aWV3Qm94IjpbMSwzMDBdLCJwb2ludHMiOiIwLDAgMCwzMDAiLCJjdXJ2ZSI6InNoYXJwIn0</pptd:line>
              </p:ext>
            </p:extLst>
          </p:nvPr>
        </p:nvSpPr>
        <p:spPr>
          <a:xfrm>
            <a:off x="2387600" y="2286000"/>
            <a:ext cx="12700" cy="3810000"/>
          </a:xfrm>
          <a:custGeom>
            <a:avLst/>
            <a:gdLst/>
            <a:ahLst/>
            <a:cxnLst/>
            <a:rect l="l" t="t" r="r" b="b"/>
            <a:pathLst>
              <a:path w="1" h="300">
                <a:moveTo>
                  <a:pt x="0" y="0"/>
                </a:moveTo>
                <a:lnTo>
                  <a:pt x="0" y="300"/>
                </a:lnTo>
              </a:path>
            </a:pathLst>
          </a:custGeom>
          <a:noFill/>
          <a:ln w="12700">
            <a:solidFill>
              <a:srgbClr val="2E5BFF"/>
            </a:solidFill>
          </a:ln>
        </p:spPr>
      </p:sp>
      <p:sp>
        <p:nvSpPr>
          <p:cNvPr id="6" name="n8-m1t"/>
          <p:cNvSpPr txBox="1"/>
          <p:nvPr/>
        </p:nvSpPr>
        <p:spPr>
          <a:xfrm>
            <a:off x="609600" y="2260600"/>
            <a:ext cx="15748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30000"/>
              </a:lnSpc>
            </a:pPr>
            <a:r>
              <a:rPr lang="en-US" sz="1300" noProof="1">
                <a:solidFill>
                  <a:srgbClr val="2E5BFF"/>
                </a:solidFill>
                <a:latin typeface="Syncopate"/>
                <a:ea typeface="Syncopate"/>
              </a:rPr>
              <a:t>T6</a:t>
            </a:r>
            <a:endParaRPr lang="en-US" sz="1300" noProof="1"/>
          </a:p>
        </p:txBody>
      </p:sp>
      <p:sp>
        <p:nvSpPr>
          <p:cNvPr id="7" name="n8-m1b"/>
          <p:cNvSpPr txBox="1"/>
          <p:nvPr/>
        </p:nvSpPr>
        <p:spPr>
          <a:xfrm>
            <a:off x="2692400" y="2286000"/>
            <a:ext cx="8890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45000"/>
              </a:lnSpc>
            </a:pPr>
            <a:r>
              <a:rPr lang="en-US" sz="1150" noProof="1" b="1">
                <a:solidFill>
                  <a:srgbClr val="FFFFFF"/>
                </a:solidFill>
                <a:latin typeface="Liter"/>
                <a:ea typeface="Liter"/>
              </a:rPr>
              <a:t>Groupe de travail, inspection du site, protocole d'accord</a:t>
            </a:r>
            <a:r>
              <a:rPr lang="en-US" sz="1150" noProof="1">
                <a:solidFill>
                  <a:srgbClr val="8D97AC"/>
                </a:solidFill>
                <a:latin typeface="Liter"/>
                <a:ea typeface="Liter"/>
              </a:rPr>
              <a:t> — groupe de travail gouvernemental formé · faisabilité du stade et du camp · protocole d'accord</a:t>
            </a:r>
            <a:endParaRPr lang="en-US" sz="1150" noProof="1"/>
          </a:p>
        </p:txBody>
      </p:sp>
      <p:sp>
        <p:nvSpPr>
          <p:cNvPr id="8" name="n8-m2t"/>
          <p:cNvSpPr txBox="1"/>
          <p:nvPr/>
        </p:nvSpPr>
        <p:spPr>
          <a:xfrm>
            <a:off x="609600" y="2921000"/>
            <a:ext cx="15748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30000"/>
              </a:lnSpc>
            </a:pPr>
            <a:r>
              <a:rPr lang="en-US" sz="1300" noProof="1">
                <a:solidFill>
                  <a:srgbClr val="2E5BFF"/>
                </a:solidFill>
                <a:latin typeface="Syncopate"/>
                <a:ea typeface="Syncopate"/>
              </a:rPr>
              <a:t>T5</a:t>
            </a:r>
            <a:endParaRPr lang="en-US" sz="1300" noProof="1"/>
          </a:p>
        </p:txBody>
      </p:sp>
      <p:sp>
        <p:nvSpPr>
          <p:cNvPr id="9" name="n8-m2b"/>
          <p:cNvSpPr txBox="1"/>
          <p:nvPr/>
        </p:nvSpPr>
        <p:spPr>
          <a:xfrm>
            <a:off x="2692400" y="2946400"/>
            <a:ext cx="8890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45000"/>
              </a:lnSpc>
            </a:pPr>
            <a:r>
              <a:rPr lang="en-US" sz="1150" noProof="1" b="1">
                <a:solidFill>
                  <a:srgbClr val="FFFFFF"/>
                </a:solidFill>
                <a:latin typeface="Liter"/>
                <a:ea typeface="Liter"/>
              </a:rPr>
              <a:t>Contrats et engagements</a:t>
            </a:r>
            <a:r>
              <a:rPr lang="en-US" sz="1150" noProof="1">
                <a:solidFill>
                  <a:srgbClr val="8D97AC"/>
                </a:solidFill>
                <a:latin typeface="Liter"/>
                <a:ea typeface="Liter"/>
              </a:rPr>
              <a:t> — homologation confirmée · verrouillage du budget · contractualisation des combattants et artistes · lettres d'intention de diffusion</a:t>
            </a:r>
            <a:endParaRPr lang="en-US" sz="1150" noProof="1"/>
          </a:p>
        </p:txBody>
      </p:sp>
      <p:sp>
        <p:nvSpPr>
          <p:cNvPr id="10" name="n8-m3t"/>
          <p:cNvSpPr txBox="1"/>
          <p:nvPr/>
        </p:nvSpPr>
        <p:spPr>
          <a:xfrm>
            <a:off x="609600" y="3581400"/>
            <a:ext cx="15748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30000"/>
              </a:lnSpc>
            </a:pPr>
            <a:r>
              <a:rPr lang="en-US" sz="1300" noProof="1">
                <a:solidFill>
                  <a:srgbClr val="2E5BFF"/>
                </a:solidFill>
                <a:latin typeface="Syncopate"/>
                <a:ea typeface="Syncopate"/>
              </a:rPr>
              <a:t>T-5/4</a:t>
            </a:r>
            <a:endParaRPr lang="en-US" sz="1300" noProof="1"/>
          </a:p>
        </p:txBody>
      </p:sp>
      <p:sp>
        <p:nvSpPr>
          <p:cNvPr id="11" name="n8-m3b"/>
          <p:cNvSpPr txBox="1"/>
          <p:nvPr/>
        </p:nvSpPr>
        <p:spPr>
          <a:xfrm>
            <a:off x="2692400" y="3606800"/>
            <a:ext cx="8890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45000"/>
              </a:lnSpc>
            </a:pPr>
            <a:r>
              <a:rPr lang="en-US" sz="1150" noProof="1" b="1">
                <a:solidFill>
                  <a:srgbClr val="FFFFFF"/>
                </a:solidFill>
                <a:latin typeface="Liter"/>
                <a:ea typeface="Liter"/>
              </a:rPr>
              <a:t>Déploiement commercial</a:t>
            </a:r>
            <a:r>
              <a:rPr lang="en-US" sz="1150" noProof="1">
                <a:solidFill>
                  <a:srgbClr val="8D97AC"/>
                </a:solidFill>
                <a:latin typeface="Liter"/>
                <a:ea typeface="Liter"/>
              </a:rPr>
              <a:t> — ventes de sponsoring · conception de la production · stratégie billetterie · forfaits touristiques officiels</a:t>
            </a:r>
            <a:endParaRPr lang="en-US" sz="1150" noProof="1"/>
          </a:p>
        </p:txBody>
      </p:sp>
      <p:sp>
        <p:nvSpPr>
          <p:cNvPr id="12" name="n8-m4t"/>
          <p:cNvSpPr txBox="1"/>
          <p:nvPr/>
        </p:nvSpPr>
        <p:spPr>
          <a:xfrm>
            <a:off x="609600" y="4241800"/>
            <a:ext cx="15748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30000"/>
              </a:lnSpc>
            </a:pPr>
            <a:r>
              <a:rPr lang="en-US" sz="1300" noProof="1">
                <a:solidFill>
                  <a:srgbClr val="2E5BFF"/>
                </a:solidFill>
                <a:latin typeface="Syncopate"/>
                <a:ea typeface="Syncopate"/>
              </a:rPr>
              <a:t>T-4/2</a:t>
            </a:r>
            <a:endParaRPr lang="en-US" sz="1300" noProof="1"/>
          </a:p>
        </p:txBody>
      </p:sp>
      <p:sp>
        <p:nvSpPr>
          <p:cNvPr id="13" name="n8-m4b"/>
          <p:cNvSpPr txBox="1"/>
          <p:nvPr/>
        </p:nvSpPr>
        <p:spPr>
          <a:xfrm>
            <a:off x="2692400" y="4267200"/>
            <a:ext cx="8890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45000"/>
              </a:lnSpc>
            </a:pPr>
            <a:r>
              <a:rPr lang="en-US" sz="1150" noProof="1" b="1">
                <a:solidFill>
                  <a:srgbClr val="FFFFFF"/>
                </a:solidFill>
                <a:latin typeface="Liter"/>
                <a:ea typeface="Liter"/>
              </a:rPr>
              <a:t>Lancement public</a:t>
            </a:r>
            <a:r>
              <a:rPr lang="en-US" sz="1150" noProof="1">
                <a:solidFill>
                  <a:srgbClr val="8D97AC"/>
                </a:solidFill>
                <a:latin typeface="Liter"/>
                <a:ea typeface="Liter"/>
              </a:rPr>
              <a:t> — campagne marketing internationale · planification opérationnelle avec le site et les services de la ville</a:t>
            </a:r>
            <a:endParaRPr lang="en-US" sz="1150" noProof="1"/>
          </a:p>
        </p:txBody>
      </p:sp>
      <p:sp>
        <p:nvSpPr>
          <p:cNvPr id="14" name="n8-m5t"/>
          <p:cNvSpPr txBox="1"/>
          <p:nvPr/>
        </p:nvSpPr>
        <p:spPr>
          <a:xfrm>
            <a:off x="609600" y="4902200"/>
            <a:ext cx="15748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30000"/>
              </a:lnSpc>
            </a:pPr>
            <a:r>
              <a:rPr lang="en-US" sz="1300" noProof="1">
                <a:solidFill>
                  <a:srgbClr val="2E5BFF"/>
                </a:solidFill>
                <a:latin typeface="Syncopate"/>
                <a:ea typeface="Syncopate"/>
              </a:rPr>
              <a:t>T-1</a:t>
            </a:r>
            <a:endParaRPr lang="en-US" sz="1300" noProof="1"/>
          </a:p>
        </p:txBody>
      </p:sp>
      <p:sp>
        <p:nvSpPr>
          <p:cNvPr id="15" name="n8-m5b"/>
          <p:cNvSpPr txBox="1"/>
          <p:nvPr/>
        </p:nvSpPr>
        <p:spPr>
          <a:xfrm>
            <a:off x="2692400" y="4927600"/>
            <a:ext cx="8890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45000"/>
              </a:lnSpc>
            </a:pPr>
            <a:r>
              <a:rPr lang="en-US" sz="1150" noProof="1" b="1">
                <a:solidFill>
                  <a:srgbClr val="FFFFFF"/>
                </a:solidFill>
                <a:latin typeface="Liter"/>
                <a:ea typeface="Liter"/>
              </a:rPr>
              <a:t>Ouverture du camp</a:t>
            </a:r>
            <a:r>
              <a:rPr lang="en-US" sz="1150" noProof="1">
                <a:solidFill>
                  <a:srgbClr val="8D97AC"/>
                </a:solidFill>
                <a:latin typeface="Liter"/>
                <a:ea typeface="Liter"/>
              </a:rPr>
              <a:t> — combattants et équipes sur site à Rabat · contenu quotidien · début de l'activation média</a:t>
            </a:r>
            <a:endParaRPr lang="en-US" sz="1150" noProof="1"/>
          </a:p>
        </p:txBody>
      </p:sp>
      <p:sp>
        <p:nvSpPr>
          <p:cNvPr id="16" name="n8-m6t"/>
          <p:cNvSpPr txBox="1"/>
          <p:nvPr/>
        </p:nvSpPr>
        <p:spPr>
          <a:xfrm>
            <a:off x="609600" y="5562600"/>
            <a:ext cx="15748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30000"/>
              </a:lnSpc>
            </a:pPr>
            <a:r>
              <a:rPr lang="en-US" sz="1300" noProof="1">
                <a:solidFill>
                  <a:srgbClr val="FFFFFF"/>
                </a:solidFill>
                <a:latin typeface="Syncopate"/>
                <a:ea typeface="Syncopate"/>
              </a:rPr>
              <a:t>SEMAINE DE L'ÉVÉNEMENT</a:t>
            </a:r>
            <a:endParaRPr lang="en-US" sz="1300" noProof="1"/>
          </a:p>
        </p:txBody>
      </p:sp>
      <p:sp>
        <p:nvSpPr>
          <p:cNvPr id="17" name="n8-m6b"/>
          <p:cNvSpPr txBox="1"/>
          <p:nvPr/>
        </p:nvSpPr>
        <p:spPr>
          <a:xfrm>
            <a:off x="2692400" y="5588000"/>
            <a:ext cx="8890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45000"/>
              </a:lnSpc>
            </a:pPr>
            <a:r>
              <a:rPr lang="en-US" sz="1150" noProof="1" b="1">
                <a:solidFill>
                  <a:srgbClr val="FFFFFF"/>
                </a:solidFill>
                <a:latin typeface="Liter"/>
                <a:ea typeface="Liter"/>
              </a:rPr>
              <a:t>Soirée des combats</a:t>
            </a:r>
            <a:r>
              <a:rPr lang="en-US" sz="1150" noProof="1">
                <a:solidFill>
                  <a:srgbClr val="8D97AC"/>
                </a:solidFill>
                <a:latin typeface="Liter"/>
                <a:ea typeface="Liter"/>
              </a:rPr>
              <a:t> — conférence de presse · pesée · carte de 13 combats · finale musicale au stade · rapport KPI immédiat</a:t>
            </a:r>
            <a:endParaRPr lang="en-US" sz="1150" noProof="1"/>
          </a:p>
        </p:txBody>
      </p:sp>
      <p:sp>
        <p:nvSpPr>
          <p:cNvPr id="18" name="n8-footline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9" name="n8-footer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Liter"/>
                <a:ea typeface="Liter"/>
              </a:rPr>
              <a:t>ELITE SPORTS PROMOTIONS × MARITA GROUP — NIGHT OF CHAMPIONS · RABAT</a:t>
            </a:r>
            <a:endParaRPr lang="en-US" sz="900" noProof="1"/>
          </a:p>
        </p:txBody>
      </p:sp>
      <p:pic>
        <p:nvPicPr>
          <p:cNvPr id="20" name="n8-logo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21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9-kicker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Syncopate"/>
                <a:ea typeface="Syncopate"/>
              </a:rPr>
              <a:t>REGISTRE DES RISQUES</a:t>
            </a:r>
            <a:endParaRPr lang="en-US" sz="1100" noProof="1"/>
          </a:p>
        </p:txBody>
      </p:sp>
      <p:sp>
        <p:nvSpPr>
          <p:cNvPr id="3" name="n9-title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3000" noProof="1" i="0">
                <a:solidFill>
                  <a:srgbClr val="FFFFFF"/>
                </a:solidFill>
                <a:latin typeface="Syncopate"/>
                <a:ea typeface="Syncopate"/>
              </a:rPr>
              <a:t>LE RISQUE, </a:t>
            </a:r>
            <a:r>
              <a:rPr lang="en-US" sz="3000" noProof="1" i="0">
                <a:solidFill>
                  <a:srgbClr val="2E5BFF"/>
                </a:solidFill>
                <a:latin typeface="Syncopate"/>
                <a:ea typeface="Syncopate"/>
              </a:rPr>
              <a:t>RENDU VISIBLE</a:t>
            </a:r>
            <a:endParaRPr lang="en-US" sz="3000" noProof="1"/>
          </a:p>
        </p:txBody>
      </p:sp>
      <p:sp>
        <p:nvSpPr>
          <p:cNvPr id="4" name="n9-div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879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5" name="n9-intro"/>
          <p:cNvSpPr txBox="1"/>
          <p:nvPr/>
        </p:nvSpPr>
        <p:spPr>
          <a:xfrm>
            <a:off x="609600" y="2057400"/>
            <a:ext cx="109728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250" noProof="1">
                <a:solidFill>
                  <a:srgbClr val="C3CADB"/>
                </a:solidFill>
                <a:latin typeface="Liter"/>
                <a:ea typeface="Liter"/>
              </a:rPr>
              <a:t>Une proposition crédible montre comment la valeur est protégée si les hypothèses ne se réalisent pas.</a:t>
            </a:r>
            <a:endParaRPr lang="en-US" sz="1250" noProof="1"/>
          </a:p>
        </p:txBody>
      </p:sp>
      <p:graphicFrame>
        <p:nvGraphicFramePr>
          <p:cNvPr id="6" name="n9-table"/>
          <p:cNvGraphicFramePr>
            <a:graphicFrameLocks noGrp="1"/>
          </p:cNvGraphicFramePr>
          <p:nvPr/>
        </p:nvGraphicFramePr>
        <p:xfrm>
          <a:off x="609600" y="2641600"/>
          <a:ext cx="10972800" cy="3403600"/>
        </p:xfrm>
        <a:graphic>
          <a:graphicData uri="http://schemas.openxmlformats.org/drawingml/2006/table">
            <a:tbl>
              <a:tblPr/>
              <a:tblGrid>
                <a:gridCol w="3950208"/>
                <a:gridCol w="7022592"/>
              </a:tblGrid>
              <a:tr h="442468"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00" noProof="1" b="1">
                          <a:solidFill>
                            <a:srgbClr val="6E8EFF"/>
                          </a:solidFill>
                          <a:latin typeface="Liter"/>
                          <a:ea typeface="Liter"/>
                        </a:rPr>
                        <a:t>RISQUE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1905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00" noProof="1" b="1">
                          <a:solidFill>
                            <a:srgbClr val="6E8EFF"/>
                          </a:solidFill>
                          <a:latin typeface="Liter"/>
                          <a:ea typeface="Liter"/>
                        </a:rPr>
                        <a:t>ATTÉNUATION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19050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93522"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50" noProof="1">
                          <a:solidFill>
                            <a:srgbClr val="C3CADB"/>
                          </a:solidFill>
                          <a:latin typeface="Liter"/>
                          <a:ea typeface="Liter"/>
                        </a:rPr>
                        <a:t>Disponibilité artiste / combattant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Contractualiser tôt · remplaçants désignés · conditions d'annulation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93522"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50" noProof="1">
                          <a:solidFill>
                            <a:srgbClr val="C3CADB"/>
                          </a:solidFill>
                          <a:latin typeface="Liter"/>
                          <a:ea typeface="Liter"/>
                        </a:rPr>
                        <a:t>Demande de billets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Mise en vente progressive · élasticité des prix · déclencheurs marketing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93522"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50" noProof="1">
                          <a:solidFill>
                            <a:srgbClr val="C3CADB"/>
                          </a:solidFill>
                          <a:latin typeface="Liter"/>
                          <a:ea typeface="Liter"/>
                        </a:rPr>
                        <a:t>Diffusion non contractée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Points de validation liés à des engagements minimums de distribution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93522"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50" noProof="1">
                          <a:solidFill>
                            <a:srgbClr val="C3CADB"/>
                          </a:solidFill>
                          <a:latin typeface="Liter"/>
                          <a:ea typeface="Liter"/>
                        </a:rPr>
                        <a:t>Inflation des coûts / change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Provision pour imprévus · forfaits à prix fixes lorsque possible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93522"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50" noProof="1">
                          <a:solidFill>
                            <a:srgbClr val="C3CADB"/>
                          </a:solidFill>
                          <a:latin typeface="Liter"/>
                          <a:ea typeface="Liter"/>
                        </a:rPr>
                        <a:t>Perturbation sécuritaire / géopolitique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Évaluation conjointe des risques · assurance · protocole d'annulation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</a:tr>
              <a:tr h="493522"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50" noProof="1">
                          <a:solidFill>
                            <a:srgbClr val="C3CADB"/>
                          </a:solidFill>
                          <a:latin typeface="Liter"/>
                          <a:ea typeface="Liter"/>
                        </a:rPr>
                        <a:t>Surestimation de l'impact économique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 wrap="square" rtlCol="0" anchor="ctr"/>
                    <a:lstStyle/>
                    <a:p>
                      <a:pPr algn="l" marL="0" marR="0"/>
                      <a:r>
                        <a:rPr lang="en-US" sz="1150" noProof="1">
                          <a:solidFill>
                            <a:srgbClr val="8D97AC"/>
                          </a:solidFill>
                          <a:latin typeface="Times New Roman"/>
                          <a:ea typeface="Times New Roman"/>
                        </a:rPr>
                        <a:t>Méthodologie indépendante · résultats réels rapportés après l'événement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FFFFFF"/>
                      </a:solidFill>
                    </a:lnL>
                    <a:lnR w="9525">
                      <a:solidFill>
                        <a:srgbClr val="FFFFFF"/>
                      </a:solidFill>
                    </a:lnR>
                    <a:lnT w="9525">
                      <a:solidFill>
                        <a:srgbClr val="FFFFFF"/>
                      </a:solidFill>
                    </a:lnT>
                    <a:lnB w="9525">
                      <a:solidFill>
                        <a:srgbClr val="FFFFFF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n9-footline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8" name="n9-footer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Liter"/>
                <a:ea typeface="Liter"/>
              </a:rPr>
              <a:t>ELITE SPORTS PROMOTIONS × MARITA GROUP — NIGHT OF CHAMPIONS · RABAT</a:t>
            </a:r>
            <a:endParaRPr lang="en-US" sz="900" noProof="1"/>
          </a:p>
        </p:txBody>
      </p:sp>
      <p:pic>
        <p:nvPicPr>
          <p:cNvPr id="9" name="n9-logo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10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33;p11"/>
          <p:cNvSpPr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Google Shape;234;p11"/>
          <p:cNvSpPr txBox="1"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 marL="0" marR="0">
              <a:lnSpc>
                <a:spcPct val="120000"/>
              </a:lnSpc>
            </a:pPr>
            <a:r>
              <a:rPr lang="en-US" sz="1300" noProof="1" i="0">
                <a:solidFill>
                  <a:srgbClr val="05070E"/>
                </a:solidFill>
                <a:latin typeface="Anton"/>
                <a:ea typeface="Anton"/>
              </a:rPr>
              <a:t>ELITE</a:t>
            </a:r>
            <a:endParaRPr lang="en-US" sz="1300" noProof="1"/>
          </a:p>
        </p:txBody>
      </p:sp>
      <p:sp>
        <p:nvSpPr>
          <p:cNvPr id="4" name="Google Shape;236;p11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Syncopate"/>
                <a:ea typeface="Syncopate"/>
              </a:rPr>
              <a:t>LE PARTENARIAT</a:t>
            </a:r>
            <a:endParaRPr lang="en-US" sz="1100" noProof="1"/>
          </a:p>
        </p:txBody>
      </p:sp>
      <p:sp>
        <p:nvSpPr>
          <p:cNvPr id="5" name="Google Shape;237;p11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3000" noProof="1" i="0">
                <a:solidFill>
                  <a:srgbClr val="FFFFFF"/>
                </a:solidFill>
                <a:latin typeface="Syncopate"/>
                <a:ea typeface="Syncopate"/>
              </a:rPr>
              <a:t>CE QUE NOUS DEMANDONS </a:t>
            </a:r>
            <a:r>
              <a:rPr lang="en-US" sz="3000" noProof="1" i="0">
                <a:solidFill>
                  <a:srgbClr val="2E5BFF"/>
                </a:solidFill>
                <a:latin typeface="Syncopate"/>
                <a:ea typeface="Syncopate"/>
              </a:rPr>
              <a:t>AU ROYAUME</a:t>
            </a:r>
            <a:endParaRPr lang="en-US" sz="3000" noProof="1"/>
          </a:p>
        </p:txBody>
      </p:sp>
      <p:sp>
        <p:nvSpPr>
          <p:cNvPr id="6" name="Google Shape;238;p11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1879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7" name="Google Shape;239;p11"/>
          <p:cNvSpPr/>
          <p:nvPr/>
        </p:nvSpPr>
        <p:spPr>
          <a:xfrm>
            <a:off x="609600" y="21844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512" h="512">
                <a:moveTo>
                  <a:pt x="256" y="512"/>
                </a:moveTo>
                <a:cubicBezTo>
                  <a:pt x="397" y="512"/>
                  <a:pt x="512" y="397"/>
                  <a:pt x="512" y="256"/>
                </a:cubicBezTo>
                <a:cubicBezTo>
                  <a:pt x="512" y="115"/>
                  <a:pt x="397" y="0"/>
                  <a:pt x="256" y="0"/>
                </a:cubicBezTo>
                <a:cubicBezTo>
                  <a:pt x="115" y="0"/>
                  <a:pt x="0" y="115"/>
                  <a:pt x="0" y="256"/>
                </a:cubicBezTo>
                <a:cubicBezTo>
                  <a:pt x="0" y="397"/>
                  <a:pt x="115" y="512"/>
                  <a:pt x="256" y="512"/>
                </a:cubicBezTo>
                <a:close/>
                <a:moveTo>
                  <a:pt x="417" y="360"/>
                </a:moveTo>
                <a:lnTo>
                  <a:pt x="346" y="355"/>
                </a:lnTo>
                <a:cubicBezTo>
                  <a:pt x="341" y="355"/>
                  <a:pt x="335" y="356"/>
                  <a:pt x="331" y="360"/>
                </a:cubicBezTo>
                <a:cubicBezTo>
                  <a:pt x="327" y="363"/>
                  <a:pt x="324" y="367"/>
                  <a:pt x="323" y="372"/>
                </a:cubicBezTo>
                <a:lnTo>
                  <a:pt x="305" y="442"/>
                </a:lnTo>
                <a:cubicBezTo>
                  <a:pt x="290" y="446"/>
                  <a:pt x="273" y="448"/>
                  <a:pt x="256" y="448"/>
                </a:cubicBezTo>
                <a:cubicBezTo>
                  <a:pt x="239" y="448"/>
                  <a:pt x="223" y="446"/>
                  <a:pt x="207" y="442"/>
                </a:cubicBezTo>
                <a:lnTo>
                  <a:pt x="189" y="372"/>
                </a:lnTo>
                <a:cubicBezTo>
                  <a:pt x="188" y="367"/>
                  <a:pt x="185" y="363"/>
                  <a:pt x="181" y="360"/>
                </a:cubicBezTo>
                <a:cubicBezTo>
                  <a:pt x="177" y="356"/>
                  <a:pt x="171" y="355"/>
                  <a:pt x="166" y="355"/>
                </a:cubicBezTo>
                <a:lnTo>
                  <a:pt x="95" y="360"/>
                </a:lnTo>
                <a:cubicBezTo>
                  <a:pt x="77" y="333"/>
                  <a:pt x="66" y="301"/>
                  <a:pt x="64" y="267"/>
                </a:cubicBezTo>
                <a:lnTo>
                  <a:pt x="125" y="228"/>
                </a:lnTo>
                <a:cubicBezTo>
                  <a:pt x="129" y="226"/>
                  <a:pt x="133" y="221"/>
                  <a:pt x="134" y="216"/>
                </a:cubicBezTo>
                <a:cubicBezTo>
                  <a:pt x="136" y="212"/>
                  <a:pt x="136" y="206"/>
                  <a:pt x="134" y="201"/>
                </a:cubicBezTo>
                <a:lnTo>
                  <a:pt x="107" y="135"/>
                </a:lnTo>
                <a:cubicBezTo>
                  <a:pt x="128" y="109"/>
                  <a:pt x="155" y="89"/>
                  <a:pt x="187" y="77"/>
                </a:cubicBezTo>
                <a:lnTo>
                  <a:pt x="242" y="123"/>
                </a:lnTo>
                <a:cubicBezTo>
                  <a:pt x="246" y="126"/>
                  <a:pt x="251" y="128"/>
                  <a:pt x="256" y="128"/>
                </a:cubicBezTo>
                <a:cubicBezTo>
                  <a:pt x="261" y="128"/>
                  <a:pt x="266" y="126"/>
                  <a:pt x="270" y="123"/>
                </a:cubicBezTo>
                <a:lnTo>
                  <a:pt x="325" y="77"/>
                </a:lnTo>
                <a:cubicBezTo>
                  <a:pt x="357" y="89"/>
                  <a:pt x="384" y="109"/>
                  <a:pt x="405" y="135"/>
                </a:cubicBezTo>
                <a:lnTo>
                  <a:pt x="378" y="201"/>
                </a:lnTo>
                <a:cubicBezTo>
                  <a:pt x="376" y="206"/>
                  <a:pt x="376" y="212"/>
                  <a:pt x="378" y="216"/>
                </a:cubicBezTo>
                <a:cubicBezTo>
                  <a:pt x="379" y="221"/>
                  <a:pt x="383" y="226"/>
                  <a:pt x="387" y="228"/>
                </a:cubicBezTo>
                <a:lnTo>
                  <a:pt x="448" y="267"/>
                </a:lnTo>
                <a:cubicBezTo>
                  <a:pt x="446" y="301"/>
                  <a:pt x="435" y="333"/>
                  <a:pt x="417" y="360"/>
                </a:cubicBezTo>
                <a:close/>
              </a:path>
              <a:path w="512" h="512">
                <a:moveTo>
                  <a:pt x="270" y="186"/>
                </a:moveTo>
                <a:cubicBezTo>
                  <a:pt x="262" y="180"/>
                  <a:pt x="250" y="180"/>
                  <a:pt x="242" y="186"/>
                </a:cubicBezTo>
                <a:lnTo>
                  <a:pt x="194" y="221"/>
                </a:lnTo>
                <a:cubicBezTo>
                  <a:pt x="186" y="227"/>
                  <a:pt x="182" y="238"/>
                  <a:pt x="185" y="248"/>
                </a:cubicBezTo>
                <a:lnTo>
                  <a:pt x="204" y="304"/>
                </a:lnTo>
                <a:cubicBezTo>
                  <a:pt x="207" y="314"/>
                  <a:pt x="216" y="321"/>
                  <a:pt x="226" y="321"/>
                </a:cubicBezTo>
                <a:lnTo>
                  <a:pt x="286" y="321"/>
                </a:lnTo>
                <a:cubicBezTo>
                  <a:pt x="296" y="321"/>
                  <a:pt x="305" y="314"/>
                  <a:pt x="308" y="304"/>
                </a:cubicBezTo>
                <a:lnTo>
                  <a:pt x="327" y="248"/>
                </a:lnTo>
                <a:cubicBezTo>
                  <a:pt x="330" y="238"/>
                  <a:pt x="326" y="227"/>
                  <a:pt x="318" y="221"/>
                </a:cubicBezTo>
                <a:lnTo>
                  <a:pt x="270" y="186"/>
                </a:lnTo>
                <a:close/>
              </a:path>
            </a:pathLst>
          </a:custGeom>
          <a:solidFill>
            <a:srgbClr val="2E5BFF"/>
          </a:solidFill>
          <a:ln>
            <a:noFill/>
          </a:ln>
        </p:spPr>
      </p:sp>
      <p:sp>
        <p:nvSpPr>
          <p:cNvPr id="8" name="Google Shape;240;p11"/>
          <p:cNvSpPr txBox="1"/>
          <p:nvPr/>
        </p:nvSpPr>
        <p:spPr>
          <a:xfrm>
            <a:off x="1041400" y="2133600"/>
            <a:ext cx="4826000" cy="711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250" noProof="1" b="1" i="0">
                <a:solidFill>
                  <a:srgbClr val="FFFFFF"/>
                </a:solidFill>
                <a:latin typeface="Liter"/>
                <a:ea typeface="Liter"/>
              </a:rPr>
              <a:t>Stade Prince Moulay Abdellah</a:t>
            </a:r>
            <a:r>
              <a:rPr lang="en-US" sz="1250" noProof="1" i="0">
                <a:solidFill>
                  <a:srgbClr val="C3CADB"/>
                </a:solidFill>
                <a:latin typeface="Liter"/>
                <a:ea typeface="Liter"/>
              </a:rPr>
              <a:t> — utilisation du stade, y compris sécurité et stewards</a:t>
            </a:r>
            <a:endParaRPr lang="en-US" sz="1250" noProof="1"/>
          </a:p>
        </p:txBody>
      </p:sp>
      <p:sp>
        <p:nvSpPr>
          <p:cNvPr id="9" name="Google Shape;241;p11"/>
          <p:cNvSpPr/>
          <p:nvPr/>
        </p:nvSpPr>
        <p:spPr>
          <a:xfrm>
            <a:off x="609600" y="30480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512" h="512">
                <a:moveTo>
                  <a:pt x="16" y="24"/>
                </a:moveTo>
                <a:cubicBezTo>
                  <a:pt x="16" y="11"/>
                  <a:pt x="27" y="0"/>
                  <a:pt x="40" y="0"/>
                </a:cubicBezTo>
                <a:lnTo>
                  <a:pt x="472" y="0"/>
                </a:lnTo>
                <a:cubicBezTo>
                  <a:pt x="485" y="0"/>
                  <a:pt x="496" y="11"/>
                  <a:pt x="496" y="24"/>
                </a:cubicBezTo>
                <a:cubicBezTo>
                  <a:pt x="496" y="37"/>
                  <a:pt x="485" y="48"/>
                  <a:pt x="472" y="48"/>
                </a:cubicBezTo>
                <a:lnTo>
                  <a:pt x="464" y="48"/>
                </a:lnTo>
                <a:lnTo>
                  <a:pt x="464" y="464"/>
                </a:lnTo>
                <a:lnTo>
                  <a:pt x="472" y="464"/>
                </a:lnTo>
                <a:cubicBezTo>
                  <a:pt x="485" y="464"/>
                  <a:pt x="496" y="475"/>
                  <a:pt x="496" y="488"/>
                </a:cubicBezTo>
                <a:cubicBezTo>
                  <a:pt x="496" y="501"/>
                  <a:pt x="485" y="512"/>
                  <a:pt x="472" y="512"/>
                </a:cubicBezTo>
                <a:lnTo>
                  <a:pt x="40" y="512"/>
                </a:lnTo>
                <a:cubicBezTo>
                  <a:pt x="27" y="512"/>
                  <a:pt x="16" y="501"/>
                  <a:pt x="16" y="488"/>
                </a:cubicBezTo>
                <a:cubicBezTo>
                  <a:pt x="16" y="475"/>
                  <a:pt x="27" y="464"/>
                  <a:pt x="40" y="464"/>
                </a:cubicBezTo>
                <a:lnTo>
                  <a:pt x="48" y="464"/>
                </a:lnTo>
                <a:lnTo>
                  <a:pt x="48" y="48"/>
                </a:lnTo>
                <a:lnTo>
                  <a:pt x="40" y="48"/>
                </a:lnTo>
                <a:cubicBezTo>
                  <a:pt x="27" y="48"/>
                  <a:pt x="16" y="37"/>
                  <a:pt x="16" y="24"/>
                </a:cubicBezTo>
                <a:close/>
                <a:moveTo>
                  <a:pt x="224" y="112"/>
                </a:moveTo>
                <a:lnTo>
                  <a:pt x="224" y="144"/>
                </a:lnTo>
                <a:cubicBezTo>
                  <a:pt x="224" y="153"/>
                  <a:pt x="231" y="160"/>
                  <a:pt x="240" y="160"/>
                </a:cubicBezTo>
                <a:lnTo>
                  <a:pt x="272" y="160"/>
                </a:lnTo>
                <a:cubicBezTo>
                  <a:pt x="281" y="160"/>
                  <a:pt x="288" y="153"/>
                  <a:pt x="288" y="144"/>
                </a:cubicBezTo>
                <a:lnTo>
                  <a:pt x="288" y="112"/>
                </a:lnTo>
                <a:cubicBezTo>
                  <a:pt x="288" y="103"/>
                  <a:pt x="281" y="96"/>
                  <a:pt x="272" y="96"/>
                </a:cubicBezTo>
                <a:lnTo>
                  <a:pt x="240" y="96"/>
                </a:lnTo>
                <a:cubicBezTo>
                  <a:pt x="231" y="96"/>
                  <a:pt x="224" y="103"/>
                  <a:pt x="224" y="112"/>
                </a:cubicBezTo>
                <a:close/>
                <a:moveTo>
                  <a:pt x="128" y="96"/>
                </a:moveTo>
                <a:cubicBezTo>
                  <a:pt x="119" y="96"/>
                  <a:pt x="112" y="103"/>
                  <a:pt x="112" y="112"/>
                </a:cubicBezTo>
                <a:lnTo>
                  <a:pt x="112" y="144"/>
                </a:lnTo>
                <a:cubicBezTo>
                  <a:pt x="112" y="153"/>
                  <a:pt x="119" y="160"/>
                  <a:pt x="128" y="160"/>
                </a:cubicBezTo>
                <a:lnTo>
                  <a:pt x="160" y="160"/>
                </a:lnTo>
                <a:cubicBezTo>
                  <a:pt x="169" y="160"/>
                  <a:pt x="176" y="153"/>
                  <a:pt x="176" y="144"/>
                </a:cubicBezTo>
                <a:lnTo>
                  <a:pt x="176" y="112"/>
                </a:lnTo>
                <a:cubicBezTo>
                  <a:pt x="176" y="103"/>
                  <a:pt x="169" y="96"/>
                  <a:pt x="160" y="96"/>
                </a:cubicBezTo>
                <a:lnTo>
                  <a:pt x="128" y="96"/>
                </a:lnTo>
                <a:close/>
                <a:moveTo>
                  <a:pt x="224" y="208"/>
                </a:moveTo>
                <a:lnTo>
                  <a:pt x="224" y="240"/>
                </a:lnTo>
                <a:cubicBezTo>
                  <a:pt x="224" y="249"/>
                  <a:pt x="231" y="256"/>
                  <a:pt x="240" y="256"/>
                </a:cubicBezTo>
                <a:lnTo>
                  <a:pt x="272" y="256"/>
                </a:lnTo>
                <a:cubicBezTo>
                  <a:pt x="281" y="256"/>
                  <a:pt x="288" y="249"/>
                  <a:pt x="288" y="240"/>
                </a:cubicBezTo>
                <a:lnTo>
                  <a:pt x="288" y="208"/>
                </a:lnTo>
                <a:cubicBezTo>
                  <a:pt x="288" y="199"/>
                  <a:pt x="281" y="192"/>
                  <a:pt x="272" y="192"/>
                </a:cubicBezTo>
                <a:lnTo>
                  <a:pt x="240" y="192"/>
                </a:lnTo>
                <a:cubicBezTo>
                  <a:pt x="231" y="192"/>
                  <a:pt x="224" y="199"/>
                  <a:pt x="224" y="208"/>
                </a:cubicBezTo>
                <a:close/>
                <a:moveTo>
                  <a:pt x="352" y="96"/>
                </a:moveTo>
                <a:cubicBezTo>
                  <a:pt x="343" y="96"/>
                  <a:pt x="336" y="103"/>
                  <a:pt x="336" y="112"/>
                </a:cubicBezTo>
                <a:lnTo>
                  <a:pt x="336" y="144"/>
                </a:lnTo>
                <a:cubicBezTo>
                  <a:pt x="336" y="153"/>
                  <a:pt x="343" y="160"/>
                  <a:pt x="352" y="160"/>
                </a:cubicBezTo>
                <a:lnTo>
                  <a:pt x="384" y="160"/>
                </a:lnTo>
                <a:cubicBezTo>
                  <a:pt x="393" y="160"/>
                  <a:pt x="400" y="153"/>
                  <a:pt x="400" y="144"/>
                </a:cubicBezTo>
                <a:lnTo>
                  <a:pt x="400" y="112"/>
                </a:lnTo>
                <a:cubicBezTo>
                  <a:pt x="400" y="103"/>
                  <a:pt x="393" y="96"/>
                  <a:pt x="384" y="96"/>
                </a:cubicBezTo>
                <a:lnTo>
                  <a:pt x="352" y="96"/>
                </a:lnTo>
                <a:close/>
                <a:moveTo>
                  <a:pt x="112" y="208"/>
                </a:moveTo>
                <a:lnTo>
                  <a:pt x="112" y="240"/>
                </a:lnTo>
                <a:cubicBezTo>
                  <a:pt x="112" y="249"/>
                  <a:pt x="119" y="256"/>
                  <a:pt x="128" y="256"/>
                </a:cubicBezTo>
                <a:lnTo>
                  <a:pt x="160" y="256"/>
                </a:lnTo>
                <a:cubicBezTo>
                  <a:pt x="169" y="256"/>
                  <a:pt x="176" y="249"/>
                  <a:pt x="176" y="240"/>
                </a:cubicBezTo>
                <a:lnTo>
                  <a:pt x="176" y="208"/>
                </a:lnTo>
                <a:cubicBezTo>
                  <a:pt x="176" y="199"/>
                  <a:pt x="169" y="192"/>
                  <a:pt x="160" y="192"/>
                </a:cubicBezTo>
                <a:lnTo>
                  <a:pt x="128" y="192"/>
                </a:lnTo>
                <a:cubicBezTo>
                  <a:pt x="119" y="192"/>
                  <a:pt x="112" y="199"/>
                  <a:pt x="112" y="208"/>
                </a:cubicBezTo>
                <a:close/>
                <a:moveTo>
                  <a:pt x="352" y="192"/>
                </a:moveTo>
                <a:cubicBezTo>
                  <a:pt x="343" y="192"/>
                  <a:pt x="336" y="199"/>
                  <a:pt x="336" y="208"/>
                </a:cubicBezTo>
                <a:lnTo>
                  <a:pt x="336" y="240"/>
                </a:lnTo>
                <a:cubicBezTo>
                  <a:pt x="336" y="249"/>
                  <a:pt x="343" y="256"/>
                  <a:pt x="352" y="256"/>
                </a:cubicBezTo>
                <a:lnTo>
                  <a:pt x="384" y="256"/>
                </a:lnTo>
                <a:cubicBezTo>
                  <a:pt x="393" y="256"/>
                  <a:pt x="400" y="249"/>
                  <a:pt x="400" y="240"/>
                </a:cubicBezTo>
                <a:lnTo>
                  <a:pt x="400" y="208"/>
                </a:lnTo>
                <a:cubicBezTo>
                  <a:pt x="400" y="199"/>
                  <a:pt x="393" y="192"/>
                  <a:pt x="384" y="192"/>
                </a:cubicBezTo>
                <a:lnTo>
                  <a:pt x="352" y="192"/>
                </a:lnTo>
                <a:close/>
                <a:moveTo>
                  <a:pt x="288" y="384"/>
                </a:moveTo>
                <a:lnTo>
                  <a:pt x="332" y="384"/>
                </a:lnTo>
                <a:cubicBezTo>
                  <a:pt x="342" y="384"/>
                  <a:pt x="349" y="375"/>
                  <a:pt x="346" y="366"/>
                </a:cubicBezTo>
                <a:cubicBezTo>
                  <a:pt x="332" y="330"/>
                  <a:pt x="297" y="304"/>
                  <a:pt x="256" y="304"/>
                </a:cubicBezTo>
                <a:cubicBezTo>
                  <a:pt x="215" y="304"/>
                  <a:pt x="180" y="330"/>
                  <a:pt x="166" y="366"/>
                </a:cubicBezTo>
                <a:cubicBezTo>
                  <a:pt x="163" y="375"/>
                  <a:pt x="171" y="384"/>
                  <a:pt x="180" y="384"/>
                </a:cubicBezTo>
                <a:lnTo>
                  <a:pt x="224" y="384"/>
                </a:lnTo>
                <a:lnTo>
                  <a:pt x="224" y="464"/>
                </a:lnTo>
                <a:lnTo>
                  <a:pt x="288" y="464"/>
                </a:lnTo>
                <a:lnTo>
                  <a:pt x="288" y="384"/>
                </a:lnTo>
                <a:close/>
              </a:path>
            </a:pathLst>
          </a:custGeom>
          <a:solidFill>
            <a:srgbClr val="2E5BFF"/>
          </a:solidFill>
          <a:ln>
            <a:noFill/>
          </a:ln>
        </p:spPr>
      </p:sp>
      <p:sp>
        <p:nvSpPr>
          <p:cNvPr id="10" name="Google Shape;242;p11"/>
          <p:cNvSpPr txBox="1"/>
          <p:nvPr/>
        </p:nvSpPr>
        <p:spPr>
          <a:xfrm>
            <a:off x="1041400" y="2997200"/>
            <a:ext cx="4826000" cy="711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250" noProof="1" b="1" i="0">
                <a:solidFill>
                  <a:srgbClr val="FFFFFF"/>
                </a:solidFill>
                <a:latin typeface="Liter"/>
                <a:ea typeface="Liter"/>
              </a:rPr>
              <a:t>Hébergement hôtelier</a:t>
            </a:r>
            <a:r>
              <a:rPr lang="en-US" sz="1250" noProof="1" i="0">
                <a:solidFill>
                  <a:srgbClr val="C3CADB"/>
                </a:solidFill>
                <a:latin typeface="Liter"/>
                <a:ea typeface="Liter"/>
              </a:rPr>
              <a:t> — 200 chambres pour les combattants, les équipes et la production (proposition : un hôtel premium de Rabat)</a:t>
            </a:r>
            <a:endParaRPr lang="en-US" sz="1250" noProof="1"/>
          </a:p>
        </p:txBody>
      </p:sp>
      <p:sp>
        <p:nvSpPr>
          <p:cNvPr id="11" name="Google Shape;243;p11"/>
          <p:cNvSpPr/>
          <p:nvPr/>
        </p:nvSpPr>
        <p:spPr>
          <a:xfrm>
            <a:off x="609600" y="39624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576" h="512">
                <a:moveTo>
                  <a:pt x="520" y="200"/>
                </a:moveTo>
                <a:cubicBezTo>
                  <a:pt x="551" y="200"/>
                  <a:pt x="576" y="225"/>
                  <a:pt x="576" y="256"/>
                </a:cubicBezTo>
                <a:cubicBezTo>
                  <a:pt x="576" y="287"/>
                  <a:pt x="551" y="312"/>
                  <a:pt x="520" y="312"/>
                </a:cubicBezTo>
                <a:lnTo>
                  <a:pt x="393" y="312"/>
                </a:lnTo>
                <a:lnTo>
                  <a:pt x="234" y="486"/>
                </a:lnTo>
                <a:cubicBezTo>
                  <a:pt x="227" y="492"/>
                  <a:pt x="219" y="496"/>
                  <a:pt x="210" y="496"/>
                </a:cubicBezTo>
                <a:lnTo>
                  <a:pt x="166" y="496"/>
                </a:lnTo>
                <a:cubicBezTo>
                  <a:pt x="155" y="496"/>
                  <a:pt x="148" y="485"/>
                  <a:pt x="151" y="475"/>
                </a:cubicBezTo>
                <a:lnTo>
                  <a:pt x="205" y="312"/>
                </a:lnTo>
                <a:lnTo>
                  <a:pt x="106" y="312"/>
                </a:lnTo>
                <a:lnTo>
                  <a:pt x="53" y="378"/>
                </a:lnTo>
                <a:cubicBezTo>
                  <a:pt x="50" y="382"/>
                  <a:pt x="45" y="384"/>
                  <a:pt x="40" y="384"/>
                </a:cubicBezTo>
                <a:lnTo>
                  <a:pt x="21" y="384"/>
                </a:lnTo>
                <a:cubicBezTo>
                  <a:pt x="10" y="384"/>
                  <a:pt x="3" y="374"/>
                  <a:pt x="5" y="364"/>
                </a:cubicBezTo>
                <a:lnTo>
                  <a:pt x="32" y="256"/>
                </a:lnTo>
                <a:lnTo>
                  <a:pt x="5" y="148"/>
                </a:lnTo>
                <a:cubicBezTo>
                  <a:pt x="2" y="138"/>
                  <a:pt x="10" y="128"/>
                  <a:pt x="21" y="128"/>
                </a:cubicBezTo>
                <a:lnTo>
                  <a:pt x="40" y="128"/>
                </a:lnTo>
                <a:cubicBezTo>
                  <a:pt x="45" y="128"/>
                  <a:pt x="50" y="130"/>
                  <a:pt x="53" y="134"/>
                </a:cubicBezTo>
                <a:lnTo>
                  <a:pt x="106" y="200"/>
                </a:lnTo>
                <a:lnTo>
                  <a:pt x="205" y="200"/>
                </a:lnTo>
                <a:lnTo>
                  <a:pt x="151" y="37"/>
                </a:lnTo>
                <a:cubicBezTo>
                  <a:pt x="148" y="27"/>
                  <a:pt x="155" y="16"/>
                  <a:pt x="166" y="16"/>
                </a:cubicBezTo>
                <a:lnTo>
                  <a:pt x="210" y="16"/>
                </a:lnTo>
                <a:cubicBezTo>
                  <a:pt x="219" y="16"/>
                  <a:pt x="227" y="20"/>
                  <a:pt x="233" y="26"/>
                </a:cubicBezTo>
                <a:lnTo>
                  <a:pt x="393" y="200"/>
                </a:lnTo>
                <a:lnTo>
                  <a:pt x="520" y="200"/>
                </a:lnTo>
                <a:close/>
              </a:path>
            </a:pathLst>
          </a:custGeom>
          <a:solidFill>
            <a:srgbClr val="2E5BFF"/>
          </a:solidFill>
          <a:ln>
            <a:noFill/>
          </a:ln>
        </p:spPr>
      </p:sp>
      <p:sp>
        <p:nvSpPr>
          <p:cNvPr id="12" name="Google Shape;244;p11"/>
          <p:cNvSpPr txBox="1"/>
          <p:nvPr/>
        </p:nvSpPr>
        <p:spPr>
          <a:xfrm>
            <a:off x="1041400" y="3911600"/>
            <a:ext cx="4826000" cy="711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250" noProof="1" b="1" i="0">
                <a:solidFill>
                  <a:srgbClr val="FFFFFF"/>
                </a:solidFill>
                <a:latin typeface="Liter"/>
                <a:ea typeface="Liter"/>
              </a:rPr>
              <a:t>Vols Royal Air Maroc</a:t>
            </a:r>
            <a:r>
              <a:rPr lang="en-US" sz="1250" noProof="1" i="0">
                <a:solidFill>
                  <a:srgbClr val="C3CADB"/>
                </a:solidFill>
                <a:latin typeface="Liter"/>
                <a:ea typeface="Liter"/>
              </a:rPr>
              <a:t> — 200 allers-retours : 100 classe affaires, 100 économie premium</a:t>
            </a:r>
            <a:endParaRPr lang="en-US" sz="1250" noProof="1"/>
          </a:p>
        </p:txBody>
      </p:sp>
      <p:sp>
        <p:nvSpPr>
          <p:cNvPr id="13" name="Google Shape;245;p11"/>
          <p:cNvSpPr/>
          <p:nvPr/>
        </p:nvSpPr>
        <p:spPr>
          <a:xfrm>
            <a:off x="609600" y="48768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576" h="512">
                <a:moveTo>
                  <a:pt x="269" y="85"/>
                </a:moveTo>
                <a:lnTo>
                  <a:pt x="152" y="215"/>
                </a:lnTo>
                <a:cubicBezTo>
                  <a:pt x="148" y="220"/>
                  <a:pt x="148" y="228"/>
                  <a:pt x="153" y="233"/>
                </a:cubicBezTo>
                <a:cubicBezTo>
                  <a:pt x="183" y="263"/>
                  <a:pt x="233" y="263"/>
                  <a:pt x="263" y="233"/>
                </a:cubicBezTo>
                <a:lnTo>
                  <a:pt x="295" y="201"/>
                </a:lnTo>
                <a:cubicBezTo>
                  <a:pt x="299" y="197"/>
                  <a:pt x="305" y="194"/>
                  <a:pt x="310" y="194"/>
                </a:cubicBezTo>
                <a:cubicBezTo>
                  <a:pt x="317" y="193"/>
                  <a:pt x="324" y="196"/>
                  <a:pt x="329" y="201"/>
                </a:cubicBezTo>
                <a:lnTo>
                  <a:pt x="506" y="376"/>
                </a:lnTo>
                <a:lnTo>
                  <a:pt x="576" y="320"/>
                </a:lnTo>
                <a:lnTo>
                  <a:pt x="576" y="32"/>
                </a:lnTo>
                <a:lnTo>
                  <a:pt x="464" y="96"/>
                </a:lnTo>
                <a:lnTo>
                  <a:pt x="440" y="80"/>
                </a:lnTo>
                <a:cubicBezTo>
                  <a:pt x="424" y="70"/>
                  <a:pt x="406" y="64"/>
                  <a:pt x="387" y="64"/>
                </a:cubicBezTo>
                <a:lnTo>
                  <a:pt x="317" y="64"/>
                </a:lnTo>
                <a:cubicBezTo>
                  <a:pt x="315" y="64"/>
                  <a:pt x="314" y="64"/>
                  <a:pt x="313" y="64"/>
                </a:cubicBezTo>
                <a:cubicBezTo>
                  <a:pt x="296" y="65"/>
                  <a:pt x="280" y="73"/>
                  <a:pt x="269" y="85"/>
                </a:cubicBezTo>
                <a:close/>
                <a:moveTo>
                  <a:pt x="117" y="183"/>
                </a:moveTo>
                <a:lnTo>
                  <a:pt x="223" y="64"/>
                </a:lnTo>
                <a:lnTo>
                  <a:pt x="184" y="64"/>
                </a:lnTo>
                <a:cubicBezTo>
                  <a:pt x="158" y="64"/>
                  <a:pt x="134" y="74"/>
                  <a:pt x="116" y="92"/>
                </a:cubicBezTo>
                <a:lnTo>
                  <a:pt x="112" y="96"/>
                </a:lnTo>
                <a:lnTo>
                  <a:pt x="0" y="32"/>
                </a:lnTo>
                <a:lnTo>
                  <a:pt x="0" y="320"/>
                </a:lnTo>
                <a:lnTo>
                  <a:pt x="156" y="450"/>
                </a:lnTo>
                <a:cubicBezTo>
                  <a:pt x="179" y="470"/>
                  <a:pt x="208" y="480"/>
                  <a:pt x="238" y="480"/>
                </a:cubicBezTo>
                <a:lnTo>
                  <a:pt x="254" y="480"/>
                </a:lnTo>
                <a:lnTo>
                  <a:pt x="247" y="473"/>
                </a:lnTo>
                <a:cubicBezTo>
                  <a:pt x="238" y="464"/>
                  <a:pt x="238" y="448"/>
                  <a:pt x="247" y="439"/>
                </a:cubicBezTo>
                <a:cubicBezTo>
                  <a:pt x="256" y="430"/>
                  <a:pt x="272" y="430"/>
                  <a:pt x="281" y="439"/>
                </a:cubicBezTo>
                <a:lnTo>
                  <a:pt x="322" y="480"/>
                </a:lnTo>
                <a:lnTo>
                  <a:pt x="331" y="480"/>
                </a:lnTo>
                <a:cubicBezTo>
                  <a:pt x="350" y="480"/>
                  <a:pt x="369" y="476"/>
                  <a:pt x="386" y="468"/>
                </a:cubicBezTo>
                <a:lnTo>
                  <a:pt x="359" y="441"/>
                </a:lnTo>
                <a:cubicBezTo>
                  <a:pt x="350" y="432"/>
                  <a:pt x="350" y="416"/>
                  <a:pt x="359" y="407"/>
                </a:cubicBezTo>
                <a:cubicBezTo>
                  <a:pt x="368" y="398"/>
                  <a:pt x="384" y="398"/>
                  <a:pt x="393" y="407"/>
                </a:cubicBezTo>
                <a:lnTo>
                  <a:pt x="425" y="439"/>
                </a:lnTo>
                <a:lnTo>
                  <a:pt x="442" y="422"/>
                </a:lnTo>
                <a:cubicBezTo>
                  <a:pt x="451" y="413"/>
                  <a:pt x="454" y="400"/>
                  <a:pt x="450" y="389"/>
                </a:cubicBezTo>
                <a:lnTo>
                  <a:pt x="312" y="252"/>
                </a:lnTo>
                <a:lnTo>
                  <a:pt x="297" y="267"/>
                </a:lnTo>
                <a:cubicBezTo>
                  <a:pt x="248" y="316"/>
                  <a:pt x="168" y="316"/>
                  <a:pt x="119" y="267"/>
                </a:cubicBezTo>
                <a:cubicBezTo>
                  <a:pt x="96" y="244"/>
                  <a:pt x="95" y="207"/>
                  <a:pt x="117" y="183"/>
                </a:cubicBezTo>
                <a:close/>
              </a:path>
            </a:pathLst>
          </a:custGeom>
          <a:solidFill>
            <a:srgbClr val="2E5BFF"/>
          </a:solidFill>
          <a:ln>
            <a:noFill/>
          </a:ln>
        </p:spPr>
      </p:sp>
      <p:sp>
        <p:nvSpPr>
          <p:cNvPr id="14" name="Google Shape;246;p11"/>
          <p:cNvSpPr txBox="1"/>
          <p:nvPr/>
        </p:nvSpPr>
        <p:spPr>
          <a:xfrm>
            <a:off x="1041400" y="4826000"/>
            <a:ext cx="4826000" cy="711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250" noProof="1" b="1" i="0">
                <a:solidFill>
                  <a:srgbClr val="FFFFFF"/>
                </a:solidFill>
                <a:latin typeface="Liter"/>
                <a:ea typeface="Liter"/>
              </a:rPr>
              <a:t>Introductions</a:t>
            </a:r>
            <a:r>
              <a:rPr lang="en-US" sz="1250" noProof="1" i="0">
                <a:solidFill>
                  <a:srgbClr val="C3CADB"/>
                </a:solidFill>
                <a:latin typeface="Liter"/>
                <a:ea typeface="Liter"/>
              </a:rPr>
              <a:t> — auprès des diffuseurs marocains et des entreprises de sponsoring nommées</a:t>
            </a:r>
            <a:endParaRPr lang="en-US" sz="1250" noProof="1"/>
          </a:p>
        </p:txBody>
      </p:sp>
      <p:sp>
        <p:nvSpPr>
          <p:cNvPr id="15" name="Google Shape;247;p11"/>
          <p:cNvSpPr/>
          <p:nvPr/>
        </p:nvSpPr>
        <p:spPr>
          <a:xfrm>
            <a:off x="6400800" y="21844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512" h="512">
                <a:moveTo>
                  <a:pt x="256" y="0"/>
                </a:moveTo>
                <a:cubicBezTo>
                  <a:pt x="261" y="0"/>
                  <a:pt x="265" y="1"/>
                  <a:pt x="269" y="3"/>
                </a:cubicBezTo>
                <a:lnTo>
                  <a:pt x="458" y="83"/>
                </a:lnTo>
                <a:cubicBezTo>
                  <a:pt x="480" y="92"/>
                  <a:pt x="496" y="114"/>
                  <a:pt x="496" y="140"/>
                </a:cubicBezTo>
                <a:cubicBezTo>
                  <a:pt x="496" y="239"/>
                  <a:pt x="455" y="421"/>
                  <a:pt x="283" y="503"/>
                </a:cubicBezTo>
                <a:cubicBezTo>
                  <a:pt x="266" y="511"/>
                  <a:pt x="246" y="511"/>
                  <a:pt x="230" y="503"/>
                </a:cubicBezTo>
                <a:cubicBezTo>
                  <a:pt x="57" y="421"/>
                  <a:pt x="17" y="239"/>
                  <a:pt x="16" y="140"/>
                </a:cubicBezTo>
                <a:cubicBezTo>
                  <a:pt x="16" y="114"/>
                  <a:pt x="32" y="92"/>
                  <a:pt x="54" y="83"/>
                </a:cubicBezTo>
                <a:lnTo>
                  <a:pt x="243" y="3"/>
                </a:lnTo>
                <a:cubicBezTo>
                  <a:pt x="247" y="1"/>
                  <a:pt x="251" y="0"/>
                  <a:pt x="256" y="0"/>
                </a:cubicBezTo>
                <a:close/>
                <a:moveTo>
                  <a:pt x="256" y="67"/>
                </a:moveTo>
                <a:lnTo>
                  <a:pt x="256" y="445"/>
                </a:lnTo>
                <a:cubicBezTo>
                  <a:pt x="394" y="378"/>
                  <a:pt x="431" y="230"/>
                  <a:pt x="432" y="142"/>
                </a:cubicBezTo>
                <a:lnTo>
                  <a:pt x="256" y="67"/>
                </a:lnTo>
                <a:lnTo>
                  <a:pt x="256" y="67"/>
                </a:lnTo>
                <a:close/>
              </a:path>
            </a:pathLst>
          </a:custGeom>
          <a:solidFill>
            <a:srgbClr val="2E5BFF"/>
          </a:solidFill>
          <a:ln>
            <a:noFill/>
          </a:ln>
        </p:spPr>
      </p:sp>
      <p:sp>
        <p:nvSpPr>
          <p:cNvPr id="16" name="Google Shape;248;p11"/>
          <p:cNvSpPr txBox="1"/>
          <p:nvPr/>
        </p:nvSpPr>
        <p:spPr>
          <a:xfrm>
            <a:off x="6832600" y="2133600"/>
            <a:ext cx="4826000" cy="711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250" noProof="1" b="1" i="0">
                <a:solidFill>
                  <a:srgbClr val="FFFFFF"/>
                </a:solidFill>
                <a:latin typeface="Liter"/>
                <a:ea typeface="Liter"/>
              </a:rPr>
              <a:t>Partenaire d'assurance</a:t>
            </a:r>
            <a:r>
              <a:rPr lang="en-US" sz="1250" noProof="1" i="0">
                <a:solidFill>
                  <a:srgbClr val="C3CADB"/>
                </a:solidFill>
                <a:latin typeface="Liter"/>
                <a:ea typeface="Liter"/>
              </a:rPr>
              <a:t> — un assureur marocain pour porter la couverture événementielle du spectacle</a:t>
            </a:r>
            <a:endParaRPr lang="en-US" sz="1250" noProof="1"/>
          </a:p>
        </p:txBody>
      </p:sp>
      <p:sp>
        <p:nvSpPr>
          <p:cNvPr id="17" name="Google Shape;249;p11"/>
          <p:cNvSpPr/>
          <p:nvPr/>
        </p:nvSpPr>
        <p:spPr>
          <a:xfrm>
            <a:off x="6400800" y="30480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576" h="512">
                <a:moveTo>
                  <a:pt x="96" y="0"/>
                </a:moveTo>
                <a:cubicBezTo>
                  <a:pt x="61" y="0"/>
                  <a:pt x="32" y="29"/>
                  <a:pt x="32" y="64"/>
                </a:cubicBezTo>
                <a:lnTo>
                  <a:pt x="32" y="448"/>
                </a:lnTo>
                <a:cubicBezTo>
                  <a:pt x="32" y="483"/>
                  <a:pt x="61" y="512"/>
                  <a:pt x="96" y="512"/>
                </a:cubicBezTo>
                <a:lnTo>
                  <a:pt x="297" y="512"/>
                </a:lnTo>
                <a:cubicBezTo>
                  <a:pt x="285" y="497"/>
                  <a:pt x="274" y="481"/>
                  <a:pt x="265" y="464"/>
                </a:cubicBezTo>
                <a:lnTo>
                  <a:pt x="176" y="464"/>
                </a:lnTo>
                <a:lnTo>
                  <a:pt x="176" y="384"/>
                </a:lnTo>
                <a:cubicBezTo>
                  <a:pt x="176" y="366"/>
                  <a:pt x="190" y="352"/>
                  <a:pt x="208" y="352"/>
                </a:cubicBezTo>
                <a:lnTo>
                  <a:pt x="240" y="352"/>
                </a:lnTo>
                <a:lnTo>
                  <a:pt x="240" y="325"/>
                </a:lnTo>
                <a:cubicBezTo>
                  <a:pt x="240" y="307"/>
                  <a:pt x="246" y="290"/>
                  <a:pt x="257" y="277"/>
                </a:cubicBezTo>
                <a:cubicBezTo>
                  <a:pt x="256" y="275"/>
                  <a:pt x="256" y="274"/>
                  <a:pt x="256" y="272"/>
                </a:cubicBezTo>
                <a:lnTo>
                  <a:pt x="256" y="240"/>
                </a:lnTo>
                <a:cubicBezTo>
                  <a:pt x="256" y="231"/>
                  <a:pt x="263" y="224"/>
                  <a:pt x="272" y="224"/>
                </a:cubicBezTo>
                <a:lnTo>
                  <a:pt x="304" y="224"/>
                </a:lnTo>
                <a:cubicBezTo>
                  <a:pt x="313" y="224"/>
                  <a:pt x="320" y="231"/>
                  <a:pt x="320" y="240"/>
                </a:cubicBezTo>
                <a:lnTo>
                  <a:pt x="320" y="241"/>
                </a:lnTo>
                <a:lnTo>
                  <a:pt x="407" y="212"/>
                </a:lnTo>
                <a:cubicBezTo>
                  <a:pt x="410" y="211"/>
                  <a:pt x="413" y="210"/>
                  <a:pt x="416" y="210"/>
                </a:cubicBezTo>
                <a:lnTo>
                  <a:pt x="416" y="64"/>
                </a:lnTo>
                <a:cubicBezTo>
                  <a:pt x="416" y="29"/>
                  <a:pt x="387" y="0"/>
                  <a:pt x="352" y="0"/>
                </a:cubicBezTo>
                <a:lnTo>
                  <a:pt x="96" y="0"/>
                </a:lnTo>
                <a:close/>
                <a:moveTo>
                  <a:pt x="128" y="112"/>
                </a:moveTo>
                <a:cubicBezTo>
                  <a:pt x="128" y="103"/>
                  <a:pt x="135" y="96"/>
                  <a:pt x="144" y="96"/>
                </a:cubicBezTo>
                <a:lnTo>
                  <a:pt x="176" y="96"/>
                </a:lnTo>
                <a:cubicBezTo>
                  <a:pt x="185" y="96"/>
                  <a:pt x="192" y="103"/>
                  <a:pt x="192" y="112"/>
                </a:cubicBezTo>
                <a:lnTo>
                  <a:pt x="192" y="144"/>
                </a:lnTo>
                <a:cubicBezTo>
                  <a:pt x="192" y="153"/>
                  <a:pt x="185" y="160"/>
                  <a:pt x="176" y="160"/>
                </a:cubicBezTo>
                <a:lnTo>
                  <a:pt x="144" y="160"/>
                </a:lnTo>
                <a:cubicBezTo>
                  <a:pt x="135" y="160"/>
                  <a:pt x="128" y="153"/>
                  <a:pt x="128" y="144"/>
                </a:cubicBezTo>
                <a:lnTo>
                  <a:pt x="128" y="112"/>
                </a:lnTo>
                <a:close/>
                <a:moveTo>
                  <a:pt x="272" y="96"/>
                </a:moveTo>
                <a:lnTo>
                  <a:pt x="304" y="96"/>
                </a:lnTo>
                <a:cubicBezTo>
                  <a:pt x="313" y="96"/>
                  <a:pt x="320" y="103"/>
                  <a:pt x="320" y="112"/>
                </a:cubicBezTo>
                <a:lnTo>
                  <a:pt x="320" y="144"/>
                </a:lnTo>
                <a:cubicBezTo>
                  <a:pt x="320" y="153"/>
                  <a:pt x="313" y="160"/>
                  <a:pt x="304" y="160"/>
                </a:cubicBezTo>
                <a:lnTo>
                  <a:pt x="272" y="160"/>
                </a:lnTo>
                <a:cubicBezTo>
                  <a:pt x="263" y="160"/>
                  <a:pt x="256" y="153"/>
                  <a:pt x="256" y="144"/>
                </a:cubicBezTo>
                <a:lnTo>
                  <a:pt x="256" y="112"/>
                </a:lnTo>
                <a:cubicBezTo>
                  <a:pt x="256" y="103"/>
                  <a:pt x="263" y="96"/>
                  <a:pt x="272" y="96"/>
                </a:cubicBezTo>
                <a:close/>
                <a:moveTo>
                  <a:pt x="128" y="240"/>
                </a:moveTo>
                <a:cubicBezTo>
                  <a:pt x="128" y="231"/>
                  <a:pt x="135" y="224"/>
                  <a:pt x="144" y="224"/>
                </a:cubicBezTo>
                <a:lnTo>
                  <a:pt x="176" y="224"/>
                </a:lnTo>
                <a:cubicBezTo>
                  <a:pt x="185" y="224"/>
                  <a:pt x="192" y="231"/>
                  <a:pt x="192" y="240"/>
                </a:cubicBezTo>
                <a:lnTo>
                  <a:pt x="192" y="272"/>
                </a:lnTo>
                <a:cubicBezTo>
                  <a:pt x="192" y="281"/>
                  <a:pt x="185" y="288"/>
                  <a:pt x="176" y="288"/>
                </a:cubicBezTo>
                <a:lnTo>
                  <a:pt x="144" y="288"/>
                </a:lnTo>
                <a:cubicBezTo>
                  <a:pt x="135" y="288"/>
                  <a:pt x="128" y="281"/>
                  <a:pt x="128" y="272"/>
                </a:cubicBezTo>
                <a:lnTo>
                  <a:pt x="128" y="240"/>
                </a:lnTo>
                <a:close/>
              </a:path>
              <a:path w="576" h="512">
                <a:moveTo>
                  <a:pt x="422" y="260"/>
                </a:moveTo>
                <a:lnTo>
                  <a:pt x="310" y="297"/>
                </a:lnTo>
                <a:cubicBezTo>
                  <a:pt x="297" y="301"/>
                  <a:pt x="288" y="313"/>
                  <a:pt x="288" y="327"/>
                </a:cubicBezTo>
                <a:lnTo>
                  <a:pt x="288" y="358"/>
                </a:lnTo>
                <a:cubicBezTo>
                  <a:pt x="288" y="433"/>
                  <a:pt x="331" y="500"/>
                  <a:pt x="398" y="532"/>
                </a:cubicBezTo>
                <a:lnTo>
                  <a:pt x="417" y="541"/>
                </a:lnTo>
                <a:cubicBezTo>
                  <a:pt x="422" y="543"/>
                  <a:pt x="427" y="544"/>
                  <a:pt x="432" y="544"/>
                </a:cubicBezTo>
                <a:cubicBezTo>
                  <a:pt x="437" y="544"/>
                  <a:pt x="442" y="543"/>
                  <a:pt x="447" y="541"/>
                </a:cubicBezTo>
                <a:lnTo>
                  <a:pt x="466" y="532"/>
                </a:lnTo>
                <a:cubicBezTo>
                  <a:pt x="533" y="500"/>
                  <a:pt x="576" y="433"/>
                  <a:pt x="576" y="358"/>
                </a:cubicBezTo>
                <a:lnTo>
                  <a:pt x="576" y="327"/>
                </a:lnTo>
                <a:cubicBezTo>
                  <a:pt x="576" y="313"/>
                  <a:pt x="567" y="301"/>
                  <a:pt x="554" y="297"/>
                </a:cubicBezTo>
                <a:lnTo>
                  <a:pt x="442" y="259"/>
                </a:lnTo>
                <a:cubicBezTo>
                  <a:pt x="436" y="257"/>
                  <a:pt x="428" y="257"/>
                  <a:pt x="422" y="259"/>
                </a:cubicBezTo>
                <a:close/>
                <a:moveTo>
                  <a:pt x="445" y="489"/>
                </a:moveTo>
                <a:lnTo>
                  <a:pt x="432" y="495"/>
                </a:lnTo>
                <a:lnTo>
                  <a:pt x="432" y="307"/>
                </a:lnTo>
                <a:lnTo>
                  <a:pt x="528" y="339"/>
                </a:lnTo>
                <a:lnTo>
                  <a:pt x="528" y="358"/>
                </a:lnTo>
                <a:cubicBezTo>
                  <a:pt x="528" y="414"/>
                  <a:pt x="496" y="465"/>
                  <a:pt x="445" y="489"/>
                </a:cubicBezTo>
                <a:close/>
              </a:path>
            </a:pathLst>
          </a:custGeom>
          <a:solidFill>
            <a:srgbClr val="2E5BFF"/>
          </a:solidFill>
          <a:ln>
            <a:noFill/>
          </a:ln>
        </p:spPr>
      </p:sp>
      <p:sp>
        <p:nvSpPr>
          <p:cNvPr id="18" name="Google Shape;250;p11"/>
          <p:cNvSpPr txBox="1"/>
          <p:nvPr/>
        </p:nvSpPr>
        <p:spPr>
          <a:xfrm>
            <a:off x="6832600" y="2997200"/>
            <a:ext cx="4826000" cy="711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250" noProof="1" b="1" i="0">
                <a:solidFill>
                  <a:srgbClr val="FFFFFF"/>
                </a:solidFill>
                <a:latin typeface="Liter"/>
                <a:ea typeface="Liter"/>
              </a:rPr>
              <a:t>Soutien de la police locale</a:t>
            </a:r>
            <a:r>
              <a:rPr lang="en-US" sz="1250" noProof="1" i="0">
                <a:solidFill>
                  <a:srgbClr val="C3CADB"/>
                </a:solidFill>
                <a:latin typeface="Liter"/>
                <a:ea typeface="Liter"/>
              </a:rPr>
              <a:t> — circulation, mouvements de foule et ordre public autour du stade</a:t>
            </a:r>
            <a:endParaRPr lang="en-US" sz="1250" noProof="1"/>
          </a:p>
        </p:txBody>
      </p:sp>
      <p:sp>
        <p:nvSpPr>
          <p:cNvPr id="19" name="Google Shape;251;p11"/>
          <p:cNvSpPr/>
          <p:nvPr/>
        </p:nvSpPr>
        <p:spPr>
          <a:xfrm>
            <a:off x="6400800" y="39624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576" h="512">
                <a:moveTo>
                  <a:pt x="64" y="32"/>
                </a:moveTo>
                <a:cubicBezTo>
                  <a:pt x="29" y="32"/>
                  <a:pt x="0" y="61"/>
                  <a:pt x="0" y="96"/>
                </a:cubicBezTo>
                <a:lnTo>
                  <a:pt x="0" y="384"/>
                </a:lnTo>
                <a:cubicBezTo>
                  <a:pt x="0" y="419"/>
                  <a:pt x="29" y="448"/>
                  <a:pt x="64" y="448"/>
                </a:cubicBezTo>
                <a:lnTo>
                  <a:pt x="67" y="448"/>
                </a:lnTo>
                <a:cubicBezTo>
                  <a:pt x="78" y="485"/>
                  <a:pt x="112" y="512"/>
                  <a:pt x="152" y="512"/>
                </a:cubicBezTo>
                <a:cubicBezTo>
                  <a:pt x="192" y="512"/>
                  <a:pt x="226" y="485"/>
                  <a:pt x="237" y="448"/>
                </a:cubicBezTo>
                <a:lnTo>
                  <a:pt x="339" y="448"/>
                </a:lnTo>
                <a:cubicBezTo>
                  <a:pt x="350" y="485"/>
                  <a:pt x="384" y="512"/>
                  <a:pt x="424" y="512"/>
                </a:cubicBezTo>
                <a:cubicBezTo>
                  <a:pt x="464" y="512"/>
                  <a:pt x="498" y="485"/>
                  <a:pt x="509" y="448"/>
                </a:cubicBezTo>
                <a:lnTo>
                  <a:pt x="512" y="448"/>
                </a:lnTo>
                <a:cubicBezTo>
                  <a:pt x="547" y="448"/>
                  <a:pt x="576" y="419"/>
                  <a:pt x="576" y="384"/>
                </a:cubicBezTo>
                <a:lnTo>
                  <a:pt x="576" y="237"/>
                </a:lnTo>
                <a:cubicBezTo>
                  <a:pt x="576" y="220"/>
                  <a:pt x="569" y="204"/>
                  <a:pt x="557" y="192"/>
                </a:cubicBezTo>
                <a:lnTo>
                  <a:pt x="512" y="147"/>
                </a:lnTo>
                <a:cubicBezTo>
                  <a:pt x="500" y="135"/>
                  <a:pt x="484" y="128"/>
                  <a:pt x="467" y="128"/>
                </a:cubicBezTo>
                <a:lnTo>
                  <a:pt x="416" y="128"/>
                </a:lnTo>
                <a:lnTo>
                  <a:pt x="416" y="96"/>
                </a:lnTo>
                <a:cubicBezTo>
                  <a:pt x="416" y="61"/>
                  <a:pt x="387" y="32"/>
                  <a:pt x="352" y="32"/>
                </a:cubicBezTo>
                <a:lnTo>
                  <a:pt x="64" y="32"/>
                </a:lnTo>
                <a:close/>
                <a:moveTo>
                  <a:pt x="512" y="237"/>
                </a:moveTo>
                <a:lnTo>
                  <a:pt x="512" y="288"/>
                </a:lnTo>
                <a:lnTo>
                  <a:pt x="416" y="288"/>
                </a:lnTo>
                <a:lnTo>
                  <a:pt x="416" y="192"/>
                </a:lnTo>
                <a:lnTo>
                  <a:pt x="467" y="192"/>
                </a:lnTo>
                <a:lnTo>
                  <a:pt x="512" y="237"/>
                </a:lnTo>
                <a:close/>
                <a:moveTo>
                  <a:pt x="152" y="384"/>
                </a:moveTo>
                <a:cubicBezTo>
                  <a:pt x="174" y="384"/>
                  <a:pt x="192" y="402"/>
                  <a:pt x="192" y="424"/>
                </a:cubicBezTo>
                <a:cubicBezTo>
                  <a:pt x="192" y="446"/>
                  <a:pt x="174" y="464"/>
                  <a:pt x="152" y="464"/>
                </a:cubicBezTo>
                <a:cubicBezTo>
                  <a:pt x="130" y="464"/>
                  <a:pt x="112" y="446"/>
                  <a:pt x="112" y="424"/>
                </a:cubicBezTo>
                <a:cubicBezTo>
                  <a:pt x="112" y="402"/>
                  <a:pt x="130" y="384"/>
                  <a:pt x="152" y="384"/>
                </a:cubicBezTo>
                <a:close/>
                <a:moveTo>
                  <a:pt x="384" y="424"/>
                </a:moveTo>
                <a:cubicBezTo>
                  <a:pt x="384" y="402"/>
                  <a:pt x="402" y="384"/>
                  <a:pt x="424" y="384"/>
                </a:cubicBezTo>
                <a:cubicBezTo>
                  <a:pt x="446" y="384"/>
                  <a:pt x="464" y="402"/>
                  <a:pt x="464" y="424"/>
                </a:cubicBezTo>
                <a:cubicBezTo>
                  <a:pt x="464" y="446"/>
                  <a:pt x="446" y="464"/>
                  <a:pt x="424" y="464"/>
                </a:cubicBezTo>
                <a:cubicBezTo>
                  <a:pt x="402" y="464"/>
                  <a:pt x="384" y="446"/>
                  <a:pt x="384" y="424"/>
                </a:cubicBezTo>
                <a:close/>
                <a:moveTo>
                  <a:pt x="176" y="136"/>
                </a:moveTo>
                <a:cubicBezTo>
                  <a:pt x="176" y="127"/>
                  <a:pt x="183" y="120"/>
                  <a:pt x="192" y="120"/>
                </a:cubicBezTo>
                <a:lnTo>
                  <a:pt x="224" y="120"/>
                </a:lnTo>
                <a:cubicBezTo>
                  <a:pt x="233" y="120"/>
                  <a:pt x="240" y="127"/>
                  <a:pt x="240" y="136"/>
                </a:cubicBezTo>
                <a:lnTo>
                  <a:pt x="240" y="176"/>
                </a:lnTo>
                <a:lnTo>
                  <a:pt x="280" y="176"/>
                </a:lnTo>
                <a:cubicBezTo>
                  <a:pt x="289" y="176"/>
                  <a:pt x="296" y="183"/>
                  <a:pt x="296" y="192"/>
                </a:cubicBezTo>
                <a:lnTo>
                  <a:pt x="296" y="224"/>
                </a:lnTo>
                <a:cubicBezTo>
                  <a:pt x="296" y="233"/>
                  <a:pt x="289" y="240"/>
                  <a:pt x="280" y="240"/>
                </a:cubicBezTo>
                <a:lnTo>
                  <a:pt x="240" y="240"/>
                </a:lnTo>
                <a:lnTo>
                  <a:pt x="240" y="280"/>
                </a:lnTo>
                <a:cubicBezTo>
                  <a:pt x="240" y="289"/>
                  <a:pt x="233" y="296"/>
                  <a:pt x="224" y="296"/>
                </a:cubicBezTo>
                <a:lnTo>
                  <a:pt x="192" y="296"/>
                </a:lnTo>
                <a:cubicBezTo>
                  <a:pt x="183" y="296"/>
                  <a:pt x="176" y="289"/>
                  <a:pt x="176" y="280"/>
                </a:cubicBezTo>
                <a:lnTo>
                  <a:pt x="176" y="240"/>
                </a:lnTo>
                <a:lnTo>
                  <a:pt x="136" y="240"/>
                </a:lnTo>
                <a:cubicBezTo>
                  <a:pt x="127" y="240"/>
                  <a:pt x="120" y="233"/>
                  <a:pt x="120" y="224"/>
                </a:cubicBezTo>
                <a:lnTo>
                  <a:pt x="120" y="192"/>
                </a:lnTo>
                <a:cubicBezTo>
                  <a:pt x="120" y="183"/>
                  <a:pt x="127" y="176"/>
                  <a:pt x="136" y="176"/>
                </a:cubicBezTo>
                <a:lnTo>
                  <a:pt x="176" y="176"/>
                </a:lnTo>
                <a:lnTo>
                  <a:pt x="176" y="136"/>
                </a:lnTo>
                <a:close/>
              </a:path>
            </a:pathLst>
          </a:custGeom>
          <a:solidFill>
            <a:srgbClr val="2E5BFF"/>
          </a:solidFill>
          <a:ln>
            <a:noFill/>
          </a:ln>
        </p:spPr>
      </p:sp>
      <p:sp>
        <p:nvSpPr>
          <p:cNvPr id="20" name="Google Shape;252;p11"/>
          <p:cNvSpPr txBox="1"/>
          <p:nvPr/>
        </p:nvSpPr>
        <p:spPr>
          <a:xfrm>
            <a:off x="6832600" y="3911600"/>
            <a:ext cx="4826000" cy="711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250" noProof="1" b="1" i="0">
                <a:solidFill>
                  <a:srgbClr val="FFFFFF"/>
                </a:solidFill>
                <a:latin typeface="Liter"/>
                <a:ea typeface="Liter"/>
              </a:rPr>
              <a:t>Soutien médical local</a:t>
            </a:r>
            <a:r>
              <a:rPr lang="en-US" sz="1250" noProof="1" i="0">
                <a:solidFill>
                  <a:srgbClr val="C3CADB"/>
                </a:solidFill>
                <a:latin typeface="Liter"/>
                <a:ea typeface="Liter"/>
              </a:rPr>
              <a:t> — en complément de nos trois équipes paramédicales, chacune avec un paramédical senior</a:t>
            </a:r>
            <a:endParaRPr lang="en-US" sz="1250" noProof="1"/>
          </a:p>
        </p:txBody>
      </p:sp>
      <p:sp>
        <p:nvSpPr>
          <p:cNvPr id="21" name="Google Shape;253;p11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56134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22" name="Google Shape;254;p11"/>
          <p:cNvSpPr txBox="1"/>
          <p:nvPr/>
        </p:nvSpPr>
        <p:spPr>
          <a:xfrm>
            <a:off x="609600" y="5791200"/>
            <a:ext cx="2794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000" noProof="1" b="1" i="0">
                <a:solidFill>
                  <a:srgbClr val="6E8EFF"/>
                </a:solidFill>
                <a:latin typeface="Syncopate"/>
                <a:ea typeface="Syncopate"/>
              </a:rPr>
              <a:t>ENGAGEMENT PROPOSÉ</a:t>
            </a:r>
            <a:endParaRPr lang="en-US" sz="1000" noProof="1"/>
          </a:p>
        </p:txBody>
      </p:sp>
      <p:sp>
        <p:nvSpPr>
          <p:cNvPr id="23" name="Google Shape;255;p11"/>
          <p:cNvSpPr txBox="1"/>
          <p:nvPr/>
        </p:nvSpPr>
        <p:spPr>
          <a:xfrm>
            <a:off x="3556000" y="5715000"/>
            <a:ext cx="80264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45000"/>
              </a:lnSpc>
            </a:pPr>
            <a:r>
              <a:rPr lang="en-US" sz="1150" noProof="1" b="1" i="0">
                <a:solidFill>
                  <a:srgbClr val="FFFFFF"/>
                </a:solidFill>
                <a:latin typeface="Liter"/>
                <a:ea typeface="Liter"/>
              </a:rPr>
              <a:t>Ministre des Sports — Mohamed Saad Berrada</a:t>
            </a:r>
            <a:r>
              <a:rPr lang="en-US" sz="1150" noProof="1" i="0">
                <a:solidFill>
                  <a:srgbClr val="C3CADB"/>
                </a:solidFill>
                <a:latin typeface="Liter"/>
                <a:ea typeface="Liter"/>
              </a:rPr>
              <a:t> · </a:t>
            </a:r>
            <a:r>
              <a:rPr lang="en-US" sz="1150" noProof="1" b="1" i="0">
                <a:solidFill>
                  <a:srgbClr val="FFFFFF"/>
                </a:solidFill>
                <a:latin typeface="Liter"/>
                <a:ea typeface="Liter"/>
              </a:rPr>
              <a:t>Ministre du Tourisme — Fatim-Zahra Ammor</a:t>
            </a:r>
            <a:endParaRPr lang="en-US" sz="1150" noProof="1"/>
          </a:p>
          <a:p>
            <a:pPr algn="l" marL="0" marR="0">
              <a:lnSpc>
                <a:spcPct val="145000"/>
              </a:lnSpc>
            </a:pPr>
            <a:r>
              <a:rPr lang="en-US" sz="1150" noProof="1" i="0">
                <a:solidFill>
                  <a:srgbClr val="8D97AC"/>
                </a:solidFill>
                <a:latin typeface="Liter"/>
                <a:ea typeface="Liter"/>
              </a:rPr>
              <a:t>Le Groupe Marita facilitant les introductions au niveau approprié</a:t>
            </a:r>
            <a:endParaRPr lang="en-US" sz="1150" noProof="1"/>
          </a:p>
        </p:txBody>
      </p:sp>
      <p:sp>
        <p:nvSpPr>
          <p:cNvPr id="24" name="Google Shape;256;p11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25" name="Google Shape;257;p11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Liter"/>
                <a:ea typeface="Liter"/>
              </a:rPr>
              <a:t>ELITE SPORTS PROMOTIONS × MARITA GROUP — NIGHT OF CHAMPIONS · RABAT</a:t>
            </a:r>
            <a:endParaRPr lang="en-US" sz="900" noProof="1"/>
          </a:p>
        </p:txBody>
      </p:sp>
      <p:pic>
        <p:nvPicPr>
          <p:cNvPr id="26" name="Google Shape;258;p11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27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0;p13"/>
          <p:cNvSpPr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Google Shape;291;p13"/>
          <p:cNvSpPr txBox="1"/>
          <p:nvPr/>
        </p:nvSpPr>
        <p:spPr>
          <a:xfrm>
            <a:off x="609600" y="406400"/>
            <a:ext cx="7366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 marL="0" marR="0">
              <a:lnSpc>
                <a:spcPct val="120000"/>
              </a:lnSpc>
            </a:pPr>
            <a:r>
              <a:rPr lang="en-US" sz="1300" noProof="1" i="0">
                <a:solidFill>
                  <a:srgbClr val="05070E"/>
                </a:solidFill>
                <a:latin typeface="Anton"/>
                <a:ea typeface="Anton"/>
              </a:rPr>
              <a:t>ELITE</a:t>
            </a:r>
            <a:endParaRPr lang="en-US" sz="1300" noProof="1"/>
          </a:p>
        </p:txBody>
      </p:sp>
      <p:sp>
        <p:nvSpPr>
          <p:cNvPr id="4" name="Google Shape;293;p13"/>
          <p:cNvSpPr txBox="1"/>
          <p:nvPr/>
        </p:nvSpPr>
        <p:spPr>
          <a:xfrm>
            <a:off x="609600" y="9398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Syncopate"/>
                <a:ea typeface="Syncopate"/>
              </a:rPr>
              <a:t>LIVRAISON &amp; OPÉRATIONS</a:t>
            </a:r>
            <a:endParaRPr lang="en-US" sz="1100" noProof="1"/>
          </a:p>
        </p:txBody>
      </p:sp>
      <p:sp>
        <p:nvSpPr>
          <p:cNvPr id="5" name="Google Shape;294;p13"/>
          <p:cNvSpPr txBox="1"/>
          <p:nvPr/>
        </p:nvSpPr>
        <p:spPr>
          <a:xfrm>
            <a:off x="609600" y="1193800"/>
            <a:ext cx="10414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3000" noProof="1" i="0">
                <a:solidFill>
                  <a:srgbClr val="FFFFFF"/>
                </a:solidFill>
                <a:latin typeface="Syncopate"/>
                <a:ea typeface="Syncopate"/>
              </a:rPr>
              <a:t>QUI LIVRE </a:t>
            </a:r>
            <a:r>
              <a:rPr lang="en-US" sz="3000" noProof="1" i="0">
                <a:solidFill>
                  <a:srgbClr val="2E5BFF"/>
                </a:solidFill>
                <a:latin typeface="Syncopate"/>
                <a:ea typeface="Syncopate"/>
              </a:rPr>
              <a:t>QUOI</a:t>
            </a:r>
            <a:endParaRPr lang="en-US" sz="3000" noProof="1"/>
          </a:p>
        </p:txBody>
      </p:sp>
      <p:sp>
        <p:nvSpPr>
          <p:cNvPr id="6" name="Google Shape;295;p13"/>
          <p:cNvSpPr/>
          <p:nvPr>
            <p:extLst>
              <p:ext uri="{F5677B7D-0D2A-4D9B-9A5C-6D8D7D0E5A5D}">
                <pptd:line encoding="base64url">eyJ2aWV3Qm94IjpbMjcwLDJdLCJwb2ludHMiOiIwLDEgMjcwLDEiLCJjdXJ2ZSI6InNoYXJwIn0</pptd:line>
              </p:ext>
            </p:extLst>
          </p:nvPr>
        </p:nvSpPr>
        <p:spPr>
          <a:xfrm>
            <a:off x="609600" y="2057400"/>
            <a:ext cx="3429000" cy="25400"/>
          </a:xfrm>
          <a:custGeom>
            <a:avLst/>
            <a:gdLst/>
            <a:ahLst/>
            <a:cxnLst/>
            <a:rect l="l" t="t" r="r" b="b"/>
            <a:pathLst>
              <a:path w="270" h="2">
                <a:moveTo>
                  <a:pt x="0" y="1"/>
                </a:moveTo>
                <a:lnTo>
                  <a:pt x="270" y="1"/>
                </a:lnTo>
              </a:path>
            </a:pathLst>
          </a:custGeom>
          <a:noFill/>
          <a:ln w="25400">
            <a:solidFill>
              <a:srgbClr val="2E5BFF"/>
            </a:solidFill>
          </a:ln>
        </p:spPr>
      </p:sp>
      <p:sp>
        <p:nvSpPr>
          <p:cNvPr id="7" name="Google Shape;296;p13"/>
          <p:cNvSpPr txBox="1"/>
          <p:nvPr/>
        </p:nvSpPr>
        <p:spPr>
          <a:xfrm>
            <a:off x="609600" y="2235200"/>
            <a:ext cx="34290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700" noProof="1" i="0">
                <a:solidFill>
                  <a:srgbClr val="FFFFFF"/>
                </a:solidFill>
                <a:latin typeface="Syncopate"/>
                <a:ea typeface="Syncopate"/>
              </a:rPr>
              <a:t>ELITE LIVRE</a:t>
            </a:r>
            <a:endParaRPr lang="en-US" sz="1700" noProof="1"/>
          </a:p>
        </p:txBody>
      </p:sp>
      <p:sp>
        <p:nvSpPr>
          <p:cNvPr id="8" name="Google Shape;297;p13"/>
          <p:cNvSpPr txBox="1"/>
          <p:nvPr/>
        </p:nvSpPr>
        <p:spPr>
          <a:xfrm>
            <a:off x="609600" y="2641600"/>
            <a:ext cx="3429000" cy="279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200" noProof="1" i="0">
                <a:solidFill>
                  <a:srgbClr val="C3CADB"/>
                </a:solidFill>
                <a:latin typeface="Liter"/>
                <a:ea typeface="Liter"/>
              </a:rPr>
              <a:t>— La carte des combats complète et les contrats des combattants</a:t>
            </a:r>
            <a:endParaRPr lang="en-US" sz="1200" noProof="1"/>
          </a:p>
          <a:p>
            <a:pPr algn="l" marL="0" marR="0">
              <a:lnSpc>
                <a:spcPct val="150000"/>
              </a:lnSpc>
              <a:spcBef>
                <a:spcPts val="800"/>
              </a:spcBef>
            </a:pPr>
            <a:r>
              <a:rPr lang="en-US" sz="1200" noProof="1" i="0">
                <a:solidFill>
                  <a:srgbClr val="C3CADB"/>
                </a:solidFill>
                <a:latin typeface="Liter"/>
                <a:ea typeface="Liter"/>
              </a:rPr>
              <a:t>— La diffusion internationale — en pourparlers avec plusieurs grands diffuseurs</a:t>
            </a:r>
            <a:endParaRPr lang="en-US" sz="1200" noProof="1"/>
          </a:p>
          <a:p>
            <a:pPr algn="l" marL="0" marR="0">
              <a:lnSpc>
                <a:spcPct val="150000"/>
              </a:lnSpc>
              <a:spcBef>
                <a:spcPts val="800"/>
              </a:spcBef>
            </a:pPr>
            <a:r>
              <a:rPr lang="en-US" sz="1200" noProof="1" i="0">
                <a:solidFill>
                  <a:srgbClr val="C3CADB"/>
                </a:solidFill>
                <a:latin typeface="Liter"/>
                <a:ea typeface="Liter"/>
              </a:rPr>
              <a:t>— La production de l'événement avec BiggCitty Productions (Donteboss.com)</a:t>
            </a:r>
            <a:endParaRPr lang="en-US" sz="1200" noProof="1"/>
          </a:p>
          <a:p>
            <a:pPr algn="l" marL="0" marR="0">
              <a:lnSpc>
                <a:spcPct val="150000"/>
              </a:lnSpc>
              <a:spcBef>
                <a:spcPts val="800"/>
              </a:spcBef>
            </a:pPr>
            <a:r>
              <a:rPr lang="en-US" sz="1200" noProof="1" i="0">
                <a:solidFill>
                  <a:srgbClr val="C3CADB"/>
                </a:solidFill>
                <a:latin typeface="Liter"/>
                <a:ea typeface="Liter"/>
              </a:rPr>
              <a:t>— Une sécurité dédiée pour les boxeurs et le bord du ring</a:t>
            </a:r>
            <a:endParaRPr lang="en-US" sz="1200" noProof="1"/>
          </a:p>
          <a:p>
            <a:pPr algn="l" marL="0" marR="0">
              <a:lnSpc>
                <a:spcPct val="150000"/>
              </a:lnSpc>
              <a:spcBef>
                <a:spcPts val="800"/>
              </a:spcBef>
            </a:pPr>
            <a:r>
              <a:rPr lang="en-US" sz="1200" noProof="1" i="0">
                <a:solidFill>
                  <a:srgbClr val="C3CADB"/>
                </a:solidFill>
                <a:latin typeface="Liter"/>
                <a:ea typeface="Liter"/>
              </a:rPr>
              <a:t>— Les officiels BUI pour homologuer et arbitrer</a:t>
            </a:r>
            <a:endParaRPr lang="en-US" sz="1200" noProof="1"/>
          </a:p>
          <a:p>
            <a:pPr algn="l" marL="0" marR="0">
              <a:lnSpc>
                <a:spcPct val="150000"/>
              </a:lnSpc>
              <a:spcBef>
                <a:spcPts val="800"/>
              </a:spcBef>
            </a:pPr>
            <a:r>
              <a:rPr lang="en-US" sz="1200" noProof="1" i="0">
                <a:solidFill>
                  <a:srgbClr val="C3CADB"/>
                </a:solidFill>
                <a:latin typeface="Liter"/>
                <a:ea typeface="Liter"/>
              </a:rPr>
              <a:t>— L'exclusivité mondiale des débuts très attendus de PRO 3 Boxing</a:t>
            </a:r>
            <a:endParaRPr lang="en-US" sz="1200" noProof="1"/>
          </a:p>
        </p:txBody>
      </p:sp>
      <p:sp>
        <p:nvSpPr>
          <p:cNvPr id="9" name="Google Shape;298;p13"/>
          <p:cNvSpPr/>
          <p:nvPr>
            <p:extLst>
              <p:ext uri="{F5677B7D-0D2A-4D9B-9A5C-6D8D7D0E5A5D}">
                <pptd:line encoding="base64url">eyJ2aWV3Qm94IjpbMjcwLDJdLCJwb2ludHMiOiIwLDEgMjcwLDEiLCJjdXJ2ZSI6InNoYXJwIn0</pptd:line>
              </p:ext>
            </p:extLst>
          </p:nvPr>
        </p:nvSpPr>
        <p:spPr>
          <a:xfrm>
            <a:off x="4394200" y="2057400"/>
            <a:ext cx="3429000" cy="25400"/>
          </a:xfrm>
          <a:custGeom>
            <a:avLst/>
            <a:gdLst/>
            <a:ahLst/>
            <a:cxnLst/>
            <a:rect l="l" t="t" r="r" b="b"/>
            <a:pathLst>
              <a:path w="270" h="2">
                <a:moveTo>
                  <a:pt x="0" y="1"/>
                </a:moveTo>
                <a:lnTo>
                  <a:pt x="270" y="1"/>
                </a:lnTo>
              </a:path>
            </a:pathLst>
          </a:custGeom>
          <a:noFill/>
          <a:ln w="25400">
            <a:solidFill>
              <a:srgbClr val="6E8EFF"/>
            </a:solidFill>
          </a:ln>
        </p:spPr>
      </p:sp>
      <p:sp>
        <p:nvSpPr>
          <p:cNvPr id="10" name="Google Shape;299;p13"/>
          <p:cNvSpPr txBox="1"/>
          <p:nvPr/>
        </p:nvSpPr>
        <p:spPr>
          <a:xfrm>
            <a:off x="4394200" y="2235200"/>
            <a:ext cx="34290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700" noProof="1" i="0">
                <a:solidFill>
                  <a:srgbClr val="FFFFFF"/>
                </a:solidFill>
                <a:latin typeface="Syncopate"/>
                <a:ea typeface="Syncopate"/>
              </a:rPr>
              <a:t>MARITA GROUP FACILITE</a:t>
            </a:r>
            <a:endParaRPr lang="en-US" sz="1700" noProof="1"/>
          </a:p>
        </p:txBody>
      </p:sp>
      <p:sp>
        <p:nvSpPr>
          <p:cNvPr id="11" name="Google Shape;300;p13"/>
          <p:cNvSpPr txBox="1"/>
          <p:nvPr/>
        </p:nvSpPr>
        <p:spPr>
          <a:xfrm>
            <a:off x="4394200" y="2641600"/>
            <a:ext cx="3429000" cy="279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200" noProof="1" i="0">
                <a:solidFill>
                  <a:srgbClr val="C3CADB"/>
                </a:solidFill>
                <a:latin typeface="Liter"/>
                <a:ea typeface="Liter"/>
              </a:rPr>
              <a:t>— Des relations gouvernementales directes et un soutien au financement</a:t>
            </a:r>
            <a:endParaRPr lang="en-US" sz="1200" noProof="1"/>
          </a:p>
          <a:p>
            <a:pPr algn="l" marL="0" marR="0">
              <a:lnSpc>
                <a:spcPct val="150000"/>
              </a:lnSpc>
              <a:spcBef>
                <a:spcPts val="800"/>
              </a:spcBef>
            </a:pPr>
            <a:r>
              <a:rPr lang="en-US" sz="1200" noProof="1" i="0">
                <a:solidFill>
                  <a:srgbClr val="C3CADB"/>
                </a:solidFill>
                <a:latin typeface="Liter"/>
                <a:ea typeface="Liter"/>
              </a:rPr>
              <a:t>— L'accès aux décideurs du stade, de l'aviation et de l'hospitalité</a:t>
            </a:r>
            <a:endParaRPr lang="en-US" sz="1200" noProof="1"/>
          </a:p>
          <a:p>
            <a:pPr algn="l" marL="0" marR="0">
              <a:lnSpc>
                <a:spcPct val="150000"/>
              </a:lnSpc>
              <a:spcBef>
                <a:spcPts val="800"/>
              </a:spcBef>
            </a:pPr>
            <a:r>
              <a:rPr lang="en-US" sz="1200" noProof="1" i="0">
                <a:solidFill>
                  <a:srgbClr val="C3CADB"/>
                </a:solidFill>
                <a:latin typeface="Liter"/>
                <a:ea typeface="Liter"/>
              </a:rPr>
              <a:t>— Des passerelles vers les principaux sponsors marocains</a:t>
            </a:r>
            <a:endParaRPr lang="en-US" sz="1200" noProof="1"/>
          </a:p>
        </p:txBody>
      </p:sp>
      <p:sp>
        <p:nvSpPr>
          <p:cNvPr id="12" name="Google Shape;301;p13"/>
          <p:cNvSpPr/>
          <p:nvPr>
            <p:extLst>
              <p:ext uri="{F5677B7D-0D2A-4D9B-9A5C-6D8D7D0E5A5D}">
                <pptd:line encoding="base64url">eyJ2aWV3Qm94IjpbMjcwLDJdLCJwb2ludHMiOiIwLDEgMjcwLDEiLCJjdXJ2ZSI6InNoYXJwIn0</pptd:line>
              </p:ext>
            </p:extLst>
          </p:nvPr>
        </p:nvSpPr>
        <p:spPr>
          <a:xfrm>
            <a:off x="8178800" y="2057400"/>
            <a:ext cx="3429000" cy="25400"/>
          </a:xfrm>
          <a:custGeom>
            <a:avLst/>
            <a:gdLst/>
            <a:ahLst/>
            <a:cxnLst/>
            <a:rect l="l" t="t" r="r" b="b"/>
            <a:pathLst>
              <a:path w="270" h="2">
                <a:moveTo>
                  <a:pt x="0" y="1"/>
                </a:moveTo>
                <a:lnTo>
                  <a:pt x="270" y="1"/>
                </a:lnTo>
              </a:path>
            </a:pathLst>
          </a:custGeom>
          <a:noFill/>
          <a:ln w="25400">
            <a:solidFill>
              <a:srgbClr val="FFFFFF"/>
            </a:solidFill>
          </a:ln>
        </p:spPr>
      </p:sp>
      <p:sp>
        <p:nvSpPr>
          <p:cNvPr id="13" name="Google Shape;302;p13"/>
          <p:cNvSpPr txBox="1"/>
          <p:nvPr/>
        </p:nvSpPr>
        <p:spPr>
          <a:xfrm>
            <a:off x="8178800" y="2235200"/>
            <a:ext cx="375793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700" noProof="1" i="0">
                <a:solidFill>
                  <a:srgbClr val="FFFFFF"/>
                </a:solidFill>
                <a:latin typeface="Syncopate"/>
                <a:ea typeface="Syncopate"/>
              </a:rPr>
              <a:t>LES PARTENAIRES LOCAUX EXÉCUTENT</a:t>
            </a:r>
            <a:endParaRPr lang="en-US" sz="1700" noProof="1"/>
          </a:p>
        </p:txBody>
      </p:sp>
      <p:sp>
        <p:nvSpPr>
          <p:cNvPr id="14" name="Google Shape;303;p13"/>
          <p:cNvSpPr txBox="1"/>
          <p:nvPr/>
        </p:nvSpPr>
        <p:spPr>
          <a:xfrm>
            <a:off x="8178800" y="2641600"/>
            <a:ext cx="3429000" cy="279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200" noProof="1" i="0">
                <a:solidFill>
                  <a:srgbClr val="C3CADB"/>
                </a:solidFill>
                <a:latin typeface="Liter"/>
                <a:ea typeface="Liter"/>
              </a:rPr>
              <a:t>— </a:t>
            </a:r>
            <a:r>
              <a:rPr lang="en-US" sz="1200" noProof="1" b="1" i="0">
                <a:solidFill>
                  <a:srgbClr val="C3CADB"/>
                </a:solidFill>
                <a:latin typeface="Liter"/>
                <a:ea typeface="Liter"/>
              </a:rPr>
              <a:t>Fixer Morocco</a:t>
            </a:r>
            <a:r>
              <a:rPr lang="en-US" sz="1200" noProof="1" i="0">
                <a:solidFill>
                  <a:srgbClr val="C3CADB"/>
                </a:solidFill>
                <a:latin typeface="Liter"/>
                <a:ea typeface="Liter"/>
              </a:rPr>
              <a:t> : production et captation du stade</a:t>
            </a:r>
            <a:endParaRPr lang="en-US" sz="1200" noProof="1"/>
          </a:p>
          <a:p>
            <a:pPr algn="l" marL="0" marR="0">
              <a:lnSpc>
                <a:spcPct val="150000"/>
              </a:lnSpc>
              <a:spcBef>
                <a:spcPts val="800"/>
              </a:spcBef>
            </a:pPr>
            <a:r>
              <a:rPr lang="en-US" sz="1200" noProof="1" i="0">
                <a:solidFill>
                  <a:srgbClr val="C3CADB"/>
                </a:solidFill>
                <a:latin typeface="Liter"/>
                <a:ea typeface="Liter"/>
              </a:rPr>
              <a:t>— </a:t>
            </a:r>
            <a:r>
              <a:rPr lang="en-US" sz="1200" noProof="1" b="1" i="0">
                <a:solidFill>
                  <a:srgbClr val="C3CADB"/>
                </a:solidFill>
                <a:latin typeface="Liter"/>
                <a:ea typeface="Liter"/>
              </a:rPr>
              <a:t>Stours Casablanca</a:t>
            </a:r>
            <a:r>
              <a:rPr lang="en-US" sz="1200" noProof="1" i="0">
                <a:solidFill>
                  <a:srgbClr val="C3CADB"/>
                </a:solidFill>
                <a:latin typeface="Liter"/>
                <a:ea typeface="Liter"/>
              </a:rPr>
              <a:t> : hébergement, transferts, logistique de sécurité</a:t>
            </a:r>
            <a:endParaRPr lang="en-US" sz="1200" noProof="1"/>
          </a:p>
          <a:p>
            <a:pPr algn="l" marL="0" marR="0">
              <a:lnSpc>
                <a:spcPct val="150000"/>
              </a:lnSpc>
              <a:spcBef>
                <a:spcPts val="800"/>
              </a:spcBef>
            </a:pPr>
            <a:r>
              <a:rPr lang="en-US" sz="1200" noProof="1" i="0">
                <a:solidFill>
                  <a:srgbClr val="C3CADB"/>
                </a:solidFill>
                <a:latin typeface="Liter"/>
                <a:ea typeface="Liter"/>
              </a:rPr>
              <a:t>— Agence de marketing locale : campagne sur le terrain</a:t>
            </a:r>
            <a:endParaRPr lang="en-US" sz="1200" noProof="1"/>
          </a:p>
        </p:txBody>
      </p:sp>
      <p:sp>
        <p:nvSpPr>
          <p:cNvPr id="15" name="Google Shape;304;p13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55880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6" name="Google Shape;305;p13"/>
          <p:cNvSpPr txBox="1"/>
          <p:nvPr/>
        </p:nvSpPr>
        <p:spPr>
          <a:xfrm>
            <a:off x="609600" y="5740400"/>
            <a:ext cx="109728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50000"/>
              </a:lnSpc>
            </a:pPr>
            <a:r>
              <a:rPr lang="en-US" sz="1200" noProof="1" i="0">
                <a:solidFill>
                  <a:srgbClr val="8D97AC"/>
                </a:solidFill>
                <a:latin typeface="Liter"/>
                <a:ea typeface="Liter"/>
              </a:rPr>
              <a:t>BASE LOGISTIQUE :</a:t>
            </a:r>
            <a:r>
              <a:rPr lang="en-US" sz="1200" noProof="1" i="0">
                <a:solidFill>
                  <a:srgbClr val="C3CADB"/>
                </a:solidFill>
                <a:latin typeface="Liter"/>
                <a:ea typeface="Liter"/>
              </a:rPr>
              <a:t> 200 chambres dans un hôtel premium de Rabat · 200 allers-retours Royal Air Maroc (100 affaires / 100 économie premium) · combattants et équipes au camp au stade pendant quatre semaines</a:t>
            </a:r>
            <a:endParaRPr lang="en-US" sz="1200" noProof="1"/>
          </a:p>
        </p:txBody>
      </p:sp>
      <p:sp>
        <p:nvSpPr>
          <p:cNvPr id="17" name="Google Shape;306;p13"/>
          <p:cNvSpPr/>
          <p:nvPr>
            <p:extLst>
              <p:ext uri="{F5677B7D-0D2A-4D9B-9A5C-6D8D7D0E5A5D}">
                <pptd:line encoding="base64url">eyJ2aWV3Qm94IjpbODY0LDFdLCJwb2ludHMiOiIwLDAgODY0LDAiLCJjdXJ2ZSI6InNoYXJwIn0</pptd:line>
              </p:ext>
            </p:extLst>
          </p:nvPr>
        </p:nvSpPr>
        <p:spPr>
          <a:xfrm>
            <a:off x="609600" y="6451600"/>
            <a:ext cx="10972800" cy="12700"/>
          </a:xfrm>
          <a:custGeom>
            <a:avLst/>
            <a:gdLst/>
            <a:ahLst/>
            <a:cxnLst/>
            <a:rect l="l" t="t" r="r" b="b"/>
            <a:pathLst>
              <a:path w="864" h="1">
                <a:moveTo>
                  <a:pt x="0" y="0"/>
                </a:moveTo>
                <a:lnTo>
                  <a:pt x="864" y="0"/>
                </a:lnTo>
              </a:path>
            </a:pathLst>
          </a:custGeom>
          <a:noFill/>
          <a:ln w="12700">
            <a:solidFill>
              <a:srgbClr val="232C45"/>
            </a:solidFill>
          </a:ln>
        </p:spPr>
      </p:sp>
      <p:sp>
        <p:nvSpPr>
          <p:cNvPr id="18" name="Google Shape;307;p13"/>
          <p:cNvSpPr txBox="1"/>
          <p:nvPr/>
        </p:nvSpPr>
        <p:spPr>
          <a:xfrm>
            <a:off x="609600" y="65659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Liter"/>
                <a:ea typeface="Liter"/>
              </a:rPr>
              <a:t>ELITE SPORTS PROMOTIONS × MARITA GROUP — NIGHT OF CHAMPIONS · RABAT</a:t>
            </a:r>
            <a:endParaRPr lang="en-US" sz="900" noProof="1"/>
          </a:p>
        </p:txBody>
      </p:sp>
      <p:pic>
        <p:nvPicPr>
          <p:cNvPr id="19" name="Google Shape;308;p13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20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13;p14"/>
          <p:cNvSpPr txBox="1"/>
          <p:nvPr/>
        </p:nvSpPr>
        <p:spPr>
          <a:xfrm>
            <a:off x="711200" y="18923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1100" noProof="1" b="1" i="0">
                <a:solidFill>
                  <a:srgbClr val="6E8EFF"/>
                </a:solidFill>
                <a:latin typeface="Liter"/>
                <a:ea typeface="Liter"/>
              </a:rPr>
              <a:t>PROCHAINES ÉTAPES</a:t>
            </a:r>
            <a:endParaRPr lang="en-US" sz="1100" noProof="1"/>
          </a:p>
        </p:txBody>
      </p:sp>
      <p:sp>
        <p:nvSpPr>
          <p:cNvPr id="3" name="Google Shape;314;p14"/>
          <p:cNvSpPr txBox="1"/>
          <p:nvPr/>
        </p:nvSpPr>
        <p:spPr>
          <a:xfrm>
            <a:off x="711200" y="2616200"/>
            <a:ext cx="10769600" cy="1371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65000"/>
              </a:lnSpc>
            </a:pPr>
            <a:r>
              <a:rPr lang="en-US" sz="1300" noProof="1" b="1" i="0">
                <a:solidFill>
                  <a:srgbClr val="2E5BFF"/>
                </a:solidFill>
                <a:latin typeface="Liter"/>
                <a:ea typeface="Liter"/>
              </a:rPr>
              <a:t>01</a:t>
            </a:r>
            <a:r>
              <a:rPr lang="en-US" sz="1300" noProof="1" b="1" i="0">
                <a:solidFill>
                  <a:srgbClr val="C3CADB"/>
                </a:solidFill>
                <a:latin typeface="Liter"/>
                <a:ea typeface="Liter"/>
              </a:rPr>
              <a:t> · </a:t>
            </a:r>
            <a:r>
              <a:rPr lang="en-US" sz="1300" noProof="1" i="0">
                <a:solidFill>
                  <a:srgbClr val="C3CADB"/>
                </a:solidFill>
                <a:latin typeface="Liter"/>
                <a:ea typeface="Liter"/>
              </a:rPr>
              <a:t>Inspection du site des installations du stade Prince Moulay Abdellah et de l'hébergement du camp</a:t>
            </a:r>
            <a:endParaRPr lang="en-US" sz="1300" noProof="1"/>
          </a:p>
          <a:p>
            <a:pPr algn="l" marL="0" marR="0">
              <a:lnSpc>
                <a:spcPct val="165000"/>
              </a:lnSpc>
            </a:pPr>
            <a:r>
              <a:rPr lang="en-US" sz="1300" noProof="1" b="1" i="0">
                <a:solidFill>
                  <a:srgbClr val="2E5BFF"/>
                </a:solidFill>
                <a:latin typeface="Liter"/>
                <a:ea typeface="Liter"/>
              </a:rPr>
              <a:t>02</a:t>
            </a:r>
            <a:r>
              <a:rPr lang="en-US" sz="1300" noProof="1" b="1" i="0">
                <a:solidFill>
                  <a:srgbClr val="C3CADB"/>
                </a:solidFill>
                <a:latin typeface="Liter"/>
                <a:ea typeface="Liter"/>
              </a:rPr>
              <a:t> · </a:t>
            </a:r>
            <a:r>
              <a:rPr lang="en-US" sz="1300" noProof="1" i="0">
                <a:solidFill>
                  <a:srgbClr val="C3CADB"/>
                </a:solidFill>
                <a:latin typeface="Liter"/>
                <a:ea typeface="Liter"/>
              </a:rPr>
              <a:t>Protocole d'accord avec les parties prenantes gouvernementales, via le Groupe Marita</a:t>
            </a:r>
            <a:endParaRPr lang="en-US" sz="1300" noProof="1"/>
          </a:p>
          <a:p>
            <a:pPr algn="l" marL="0" marR="0">
              <a:lnSpc>
                <a:spcPct val="165000"/>
              </a:lnSpc>
            </a:pPr>
            <a:r>
              <a:rPr lang="en-US" sz="1300" noProof="1" b="1" i="0">
                <a:solidFill>
                  <a:srgbClr val="2E5BFF"/>
                </a:solidFill>
                <a:latin typeface="Liter"/>
                <a:ea typeface="Liter"/>
              </a:rPr>
              <a:t>03</a:t>
            </a:r>
            <a:r>
              <a:rPr lang="en-US" sz="1300" noProof="1" b="1" i="0">
                <a:solidFill>
                  <a:srgbClr val="C3CADB"/>
                </a:solidFill>
                <a:latin typeface="Liter"/>
                <a:ea typeface="Liter"/>
              </a:rPr>
              <a:t> · </a:t>
            </a:r>
            <a:r>
              <a:rPr lang="en-US" sz="1300" noProof="1" i="0">
                <a:solidFill>
                  <a:srgbClr val="C3CADB"/>
                </a:solidFill>
                <a:latin typeface="Liter"/>
                <a:ea typeface="Liter"/>
              </a:rPr>
              <a:t>Introductions diffusion et sponsoring — puis annonce, mise en vente et camp de quatre semaines</a:t>
            </a:r>
            <a:endParaRPr lang="en-US" sz="1300" noProof="1"/>
          </a:p>
        </p:txBody>
      </p:sp>
      <p:sp>
        <p:nvSpPr>
          <p:cNvPr id="4" name="Google Shape;315;p14"/>
          <p:cNvSpPr txBox="1"/>
          <p:nvPr/>
        </p:nvSpPr>
        <p:spPr>
          <a:xfrm>
            <a:off x="711200" y="3797300"/>
            <a:ext cx="10769600" cy="152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15000"/>
              </a:lnSpc>
            </a:pPr>
            <a:r>
              <a:rPr lang="en-US" sz="4100" noProof="1" i="0">
                <a:solidFill>
                  <a:srgbClr val="FFFFFF"/>
                </a:solidFill>
                <a:latin typeface="Syncopate"/>
                <a:ea typeface="Syncopate"/>
              </a:rPr>
              <a:t>OFFRONS À RABAT UNE NUIT</a:t>
            </a:r>
            <a:endParaRPr lang="en-US" sz="4100" noProof="1"/>
          </a:p>
          <a:p>
            <a:pPr algn="l" marL="0" marR="0">
              <a:lnSpc>
                <a:spcPct val="115000"/>
              </a:lnSpc>
            </a:pPr>
            <a:r>
              <a:rPr lang="en-US" sz="4100" noProof="1" i="0">
                <a:solidFill>
                  <a:srgbClr val="2E5BFF"/>
                </a:solidFill>
                <a:latin typeface="Syncopate"/>
                <a:ea typeface="Syncopate"/>
              </a:rPr>
              <a:t>QUE LE MONDE N'OUBLIERA PAS.</a:t>
            </a:r>
            <a:endParaRPr lang="en-US" sz="4100" noProof="1"/>
          </a:p>
        </p:txBody>
      </p:sp>
      <p:sp>
        <p:nvSpPr>
          <p:cNvPr id="5" name="Google Shape;316;p14"/>
          <p:cNvSpPr/>
          <p:nvPr>
            <p:extLst>
              <p:ext uri="{F5677B7D-0D2A-4D9B-9A5C-6D8D7D0E5A5D}">
                <pptd:line encoding="base64url">eyJ2aWV3Qm94IjpbODQ4LDFdLCJwb2ludHMiOiIwLDAgODQ4LDAiLCJjdXJ2ZSI6InNoYXJwIn0</pptd:line>
              </p:ext>
            </p:extLst>
          </p:nvPr>
        </p:nvSpPr>
        <p:spPr>
          <a:xfrm>
            <a:off x="711200" y="5740400"/>
            <a:ext cx="10769600" cy="12700"/>
          </a:xfrm>
          <a:custGeom>
            <a:avLst/>
            <a:gdLst/>
            <a:ahLst/>
            <a:cxnLst/>
            <a:rect l="l" t="t" r="r" b="b"/>
            <a:pathLst>
              <a:path w="848" h="1">
                <a:moveTo>
                  <a:pt x="0" y="0"/>
                </a:moveTo>
                <a:lnTo>
                  <a:pt x="848" y="0"/>
                </a:lnTo>
              </a:path>
            </a:pathLst>
          </a:custGeom>
          <a:noFill/>
          <a:ln w="12700">
            <a:solidFill>
              <a:srgbClr val="2A3450"/>
            </a:solidFill>
          </a:ln>
        </p:spPr>
      </p:sp>
      <p:sp>
        <p:nvSpPr>
          <p:cNvPr id="6" name="Google Shape;317;p14"/>
          <p:cNvSpPr txBox="1"/>
          <p:nvPr/>
        </p:nvSpPr>
        <p:spPr>
          <a:xfrm>
            <a:off x="711200" y="5918200"/>
            <a:ext cx="7874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Liter"/>
                <a:ea typeface="Liter"/>
              </a:rPr>
              <a:t>PROMOTED BY ELITE SPORTS PROMOTIONS &amp; MARITA GROUP</a:t>
            </a:r>
            <a:endParaRPr lang="en-US" sz="900" noProof="1"/>
          </a:p>
        </p:txBody>
      </p:sp>
      <p:sp>
        <p:nvSpPr>
          <p:cNvPr id="7" name="Google Shape;318;p14"/>
          <p:cNvSpPr txBox="1"/>
          <p:nvPr/>
        </p:nvSpPr>
        <p:spPr>
          <a:xfrm>
            <a:off x="8432800" y="5918200"/>
            <a:ext cx="3048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 marL="0" marR="0">
              <a:lnSpc>
                <a:spcPct val="120000"/>
              </a:lnSpc>
            </a:pPr>
            <a:r>
              <a:rPr lang="en-US" sz="900" noProof="1" i="0">
                <a:solidFill>
                  <a:srgbClr val="8D97AC"/>
                </a:solidFill>
                <a:latin typeface="Liter"/>
                <a:ea typeface="Liter"/>
              </a:rPr>
              <a:t>NIGHT OF CHAMPIONS · RABAT</a:t>
            </a:r>
            <a:endParaRPr lang="en-US" sz="900" noProof="1"/>
          </a:p>
        </p:txBody>
      </p:sp>
      <p:pic>
        <p:nvPicPr>
          <p:cNvPr id="8" name="Google Shape;319;p14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" y="303530"/>
            <a:ext cx="1219200" cy="485140"/>
          </a:xfrm>
          <a:prstGeom prst="rect">
            <a:avLst/>
          </a:prstGeom>
          <a:ln>
            <a:noFill/>
          </a:ln>
        </p:spPr>
      </p:pic>
      <p:pic>
        <p:nvPicPr>
          <p:cNvPr id="9" name="marita-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9969500" y="303530"/>
            <a:ext cx="1612900" cy="4851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PTD">
  <a:themeElements>
    <a:clrScheme name="PPTD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PPTD">
      <a:majorFont>
        <a:latin typeface="MiSans"/>
        <a:ea typeface="MiSans"/>
        <a:cs typeface="MiSans"/>
      </a:majorFont>
      <a:minorFont>
        <a:latin typeface="MiSans"/>
        <a:ea typeface="MiSans"/>
        <a:cs typeface="MiSans"/>
      </a:minorFont>
    </a:fontScheme>
    <a:fmtScheme name="PPTD">
      <a:fillStyleLst>
        <a:solidFill>
          <a:schemeClr val="accent1"/>
        </a:solidFill>
        <a:solidFill>
          <a:schemeClr val="accent2"/>
        </a:solidFill>
        <a:solidFill>
          <a:schemeClr val="accent3"/>
        </a:solidFill>
      </a:fillStyleLst>
      <a:lnStyleLst>
        <a:ln w="6350" cap="flat" cmpd="sng" algn="ctr">
          <a:solidFill>
            <a:schemeClr val="accent1"/>
          </a:solidFill>
          <a:prstDash val="solid"/>
        </a:ln>
        <a:ln w="12700" cap="flat" cmpd="sng" algn="ctr">
          <a:solidFill>
            <a:schemeClr val="accent1"/>
          </a:solidFill>
          <a:prstDash val="solid"/>
        </a:ln>
        <a:ln w="19050" cap="flat" cmpd="sng" algn="ctr">
          <a:solidFill>
            <a:schemeClr val="accent1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lt1"/>
        </a:solidFill>
        <a:solidFill>
          <a:schemeClr val="lt2"/>
        </a:solidFill>
        <a:solidFill>
          <a:schemeClr val="dk1"/>
        </a:solidFill>
      </a:bgFillStyleLst>
    </a:fmtScheme>
  </a:themeElements>
</a:theme>
</file>

<file path=customXml/provenance.xml><?xml version="1.0" encoding="utf-8"?>
<provenance xmlns="urn:kimi:pptd:provenance">
  <producer>Kimi Slides/Design</producer>
  <statement>Built by Kimi Slides/Design with PPTD</statement>
</provenance>
</file>

<file path=docProps/app.xml><?xml version="1.0" encoding="utf-8"?>
<Properties xmlns="http://schemas.openxmlformats.org/officeDocument/2006/extended-properties">
  <Application>Neo Design</Application>
  <Slides>24</Slides>
</Properties>
</file>

<file path=docProps/core.xml><?xml version="1.0" encoding="utf-8"?>
<cp:coreProperties xmlns:dc="http://purl.org/dc/elements/1.1/" xmlns:cp="http://schemas.openxmlformats.org/package/2006/metadata/core-properties">
  <dc:title>Night of Champions Rabat 2027 — Édition Française — Elite Sports Promotions × Marita Group</dc:title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4" name="AIGC">
    <vt:lpwstr/>
  </property>
</Properties>
</file>